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sldIdLst>
    <p:sldId id="256" r:id="rId2"/>
    <p:sldId id="272" r:id="rId3"/>
    <p:sldId id="269" r:id="rId4"/>
    <p:sldId id="277" r:id="rId5"/>
    <p:sldId id="265" r:id="rId6"/>
    <p:sldId id="276" r:id="rId7"/>
    <p:sldId id="263" r:id="rId8"/>
    <p:sldId id="257" r:id="rId9"/>
    <p:sldId id="280" r:id="rId10"/>
    <p:sldId id="278" r:id="rId11"/>
    <p:sldId id="275" r:id="rId12"/>
    <p:sldId id="284" r:id="rId13"/>
    <p:sldId id="291" r:id="rId14"/>
    <p:sldId id="285" r:id="rId15"/>
    <p:sldId id="287" r:id="rId16"/>
    <p:sldId id="292" r:id="rId17"/>
    <p:sldId id="283" r:id="rId18"/>
  </p:sldIdLst>
  <p:sldSz cx="12192000" cy="6858000"/>
  <p:notesSz cx="7010400" cy="92964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2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739"/>
    <p:restoredTop sz="96327"/>
  </p:normalViewPr>
  <p:slideViewPr>
    <p:cSldViewPr snapToGrid="0">
      <p:cViewPr varScale="1">
        <p:scale>
          <a:sx n="112" d="100"/>
          <a:sy n="112" d="100"/>
        </p:scale>
        <p:origin x="624" y="96"/>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7" name="Rectangle 6"/>
          <p:cNvSpPr/>
          <p:nvPr/>
        </p:nvSpPr>
        <p:spPr>
          <a:xfrm>
            <a:off x="1007533" y="0"/>
            <a:ext cx="7934348"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8" name="Rectangle 7"/>
          <p:cNvSpPr/>
          <p:nvPr/>
        </p:nvSpPr>
        <p:spPr>
          <a:xfrm>
            <a:off x="8941881"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ctrTitle"/>
          </p:nvPr>
        </p:nvSpPr>
        <p:spPr>
          <a:xfrm>
            <a:off x="2611808" y="3428998"/>
            <a:ext cx="5518066" cy="2268559"/>
          </a:xfrm>
        </p:spPr>
        <p:txBody>
          <a:bodyPr anchor="t">
            <a:normAutofit/>
          </a:bodyPr>
          <a:lstStyle>
            <a:lvl1pPr algn="r">
              <a:defRPr sz="6000"/>
            </a:lvl1pPr>
          </a:lstStyle>
          <a:p>
            <a:r>
              <a:rPr lang="en-US"/>
              <a:t>Click to edit Master title style</a:t>
            </a:r>
            <a:endParaRPr lang="en-US" dirty="0"/>
          </a:p>
        </p:txBody>
      </p:sp>
      <p:sp>
        <p:nvSpPr>
          <p:cNvPr id="3" name="Subtitle 2"/>
          <p:cNvSpPr>
            <a:spLocks noGrp="1"/>
          </p:cNvSpPr>
          <p:nvPr>
            <p:ph type="subTitle" idx="1"/>
          </p:nvPr>
        </p:nvSpPr>
        <p:spPr>
          <a:xfrm>
            <a:off x="2772274" y="2268786"/>
            <a:ext cx="5357600" cy="1160213"/>
          </a:xfrm>
        </p:spPr>
        <p:txBody>
          <a:bodyPr tIns="0" anchor="b">
            <a:normAutofit/>
          </a:bodyPr>
          <a:lstStyle>
            <a:lvl1pPr marL="0" indent="0" algn="r">
              <a:buNone/>
              <a:defRPr sz="1800" b="0">
                <a:solidFill>
                  <a:schemeClr val="tx1"/>
                </a:solidFill>
              </a:defRPr>
            </a:lvl1pPr>
            <a:lvl2pPr marL="457200" indent="0" algn="ctr">
              <a:buNone/>
              <a:defRPr sz="18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9AB3A824-1A51-4B26-AD58-A6D8E14F6C04}" type="datetimeFigureOut">
              <a:rPr lang="en-US" dirty="0"/>
              <a:t>11/13/2025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rIns="45720"/>
          <a:lstStyle/>
          <a:p>
            <a:fld id="{6D22F896-40B5-4ADD-8801-0D06FADFA095}" type="slidenum">
              <a:rPr lang="en-US" dirty="0"/>
              <a:t>‹#›</a:t>
            </a:fld>
            <a:endParaRPr lang="en-US" dirty="0"/>
          </a:p>
        </p:txBody>
      </p:sp>
      <p:sp>
        <p:nvSpPr>
          <p:cNvPr id="13" name="TextBox 12"/>
          <p:cNvSpPr txBox="1"/>
          <p:nvPr/>
        </p:nvSpPr>
        <p:spPr>
          <a:xfrm>
            <a:off x="2191282" y="3262852"/>
            <a:ext cx="415636" cy="461665"/>
          </a:xfrm>
          <a:prstGeom prst="rect">
            <a:avLst/>
          </a:prstGeom>
          <a:noFill/>
        </p:spPr>
        <p:txBody>
          <a:bodyPr wrap="square" rtlCol="0">
            <a:spAutoFit/>
          </a:bodyPr>
          <a:lstStyle/>
          <a:p>
            <a:pPr algn="r"/>
            <a:r>
              <a:rPr lang="en-US" sz="2400" dirty="0">
                <a:solidFill>
                  <a:schemeClr val="accent6"/>
                </a:solidFill>
                <a:latin typeface="Wingdings 3" panose="05040102010807070707" pitchFamily="18" charset="2"/>
              </a:rPr>
              <a:t>z</a:t>
            </a:r>
            <a:endParaRPr lang="en-US" sz="2400" dirty="0">
              <a:solidFill>
                <a:schemeClr val="accent6"/>
              </a:solidFill>
              <a:latin typeface="MS Shell Dlg 2" panose="020B0604030504040204" pitchFamily="34" charset="0"/>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9" name="Rectangle 2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Rectangle 8"/>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idx="1"/>
          </p:nvPr>
        </p:nvSpPr>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97D162C4-EDD9-4389-A98B-B87ECEA2A816}" type="datetimeFigureOut">
              <a:rPr lang="en-US" dirty="0"/>
              <a:t>11/13/2025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
        <p:nvSpPr>
          <p:cNvPr id="7" name="TextBox 6"/>
          <p:cNvSpPr txBox="1"/>
          <p:nvPr/>
        </p:nvSpPr>
        <p:spPr>
          <a:xfrm>
            <a:off x="2194943"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4" name="Rectangle 2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5" name="Rectangle 2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1" name="TextBox 10"/>
          <p:cNvSpPr txBox="1"/>
          <p:nvPr/>
        </p:nvSpPr>
        <p:spPr>
          <a:xfrm>
            <a:off x="2191843" y="296258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3147254"/>
            <a:ext cx="7956560" cy="1424746"/>
          </a:xfrm>
        </p:spPr>
        <p:txBody>
          <a:bodyPr anchor="t">
            <a:normAutofit/>
          </a:bodyPr>
          <a:lstStyle>
            <a:lvl1pPr algn="r">
              <a:defRPr sz="3200"/>
            </a:lvl1pPr>
          </a:lstStyle>
          <a:p>
            <a:r>
              <a:rPr lang="en-US"/>
              <a:t>Click to edit Master title style</a:t>
            </a:r>
            <a:endParaRPr lang="en-US" dirty="0"/>
          </a:p>
        </p:txBody>
      </p:sp>
      <p:sp>
        <p:nvSpPr>
          <p:cNvPr id="3" name="Text Placeholder 2"/>
          <p:cNvSpPr>
            <a:spLocks noGrp="1"/>
          </p:cNvSpPr>
          <p:nvPr>
            <p:ph type="body" idx="1"/>
          </p:nvPr>
        </p:nvSpPr>
        <p:spPr>
          <a:xfrm>
            <a:off x="2773968" y="2268786"/>
            <a:ext cx="7791931" cy="878468"/>
          </a:xfrm>
        </p:spPr>
        <p:txBody>
          <a:bodyPr tIns="0" anchor="b">
            <a:norm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3E5059C3-6A89-4494-99FF-5A4D6FFD50EB}" type="datetimeFigureOut">
              <a:rPr lang="en-US" dirty="0"/>
              <a:t>11/13/2025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6" name="Rectangle 25"/>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7" name="Rectangle 26"/>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2609873" y="805817"/>
            <a:ext cx="7950984" cy="1081705"/>
          </a:xfrm>
        </p:spPr>
        <p:txBody>
          <a:bodyPr/>
          <a:lstStyle/>
          <a:p>
            <a:r>
              <a:rPr lang="en-US"/>
              <a:t>Click to edit Master title style</a:t>
            </a:r>
            <a:endParaRPr lang="en-US" dirty="0"/>
          </a:p>
        </p:txBody>
      </p:sp>
      <p:sp>
        <p:nvSpPr>
          <p:cNvPr id="3" name="Content Placeholder 2"/>
          <p:cNvSpPr>
            <a:spLocks noGrp="1"/>
          </p:cNvSpPr>
          <p:nvPr>
            <p:ph sz="half" idx="1"/>
          </p:nvPr>
        </p:nvSpPr>
        <p:spPr>
          <a:xfrm>
            <a:off x="2605374" y="2052116"/>
            <a:ext cx="3891960" cy="399782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666636" y="2052114"/>
            <a:ext cx="3894222" cy="3997829"/>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CA954B2F-12DE-47F5-8894-472B206D2E1E}" type="datetimeFigureOut">
              <a:rPr lang="en-US" dirty="0"/>
              <a:t>11/13/2025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
        <p:nvSpPr>
          <p:cNvPr id="10" name="TextBox 9"/>
          <p:cNvSpPr txBox="1"/>
          <p:nvPr/>
        </p:nvSpPr>
        <p:spPr>
          <a:xfrm>
            <a:off x="2196172" y="641223"/>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0" name="Rectangle 19"/>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1" name="Rectangle 20"/>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2" name="TextBox 11"/>
          <p:cNvSpPr txBox="1"/>
          <p:nvPr/>
        </p:nvSpPr>
        <p:spPr>
          <a:xfrm>
            <a:off x="2193650" y="636424"/>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09873" y="805818"/>
            <a:ext cx="7956560" cy="1078348"/>
          </a:xfrm>
        </p:spPr>
        <p:txBody>
          <a:bodyPr/>
          <a:lstStyle/>
          <a:p>
            <a:r>
              <a:rPr lang="en-US"/>
              <a:t>Click to edit Master title style</a:t>
            </a:r>
            <a:endParaRPr lang="en-US" dirty="0"/>
          </a:p>
        </p:txBody>
      </p:sp>
      <p:sp>
        <p:nvSpPr>
          <p:cNvPr id="3" name="Text Placeholder 2"/>
          <p:cNvSpPr>
            <a:spLocks noGrp="1"/>
          </p:cNvSpPr>
          <p:nvPr>
            <p:ph type="body" idx="1"/>
          </p:nvPr>
        </p:nvSpPr>
        <p:spPr>
          <a:xfrm>
            <a:off x="2609285" y="2052115"/>
            <a:ext cx="3896467"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2609285" y="2851331"/>
            <a:ext cx="3893623"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666634" y="2052115"/>
            <a:ext cx="3899798" cy="713818"/>
          </a:xfrm>
        </p:spPr>
        <p:txBody>
          <a:bodyPr anchor="b">
            <a:noAutofit/>
          </a:bodyPr>
          <a:lstStyle>
            <a:lvl1pPr marL="0" indent="0" algn="l">
              <a:lnSpc>
                <a:spcPct val="100000"/>
              </a:lnSpc>
              <a:buNone/>
              <a:defRPr sz="2200" b="0" cap="none" baseline="0">
                <a:solidFill>
                  <a:schemeClr val="accent6"/>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666635" y="2851331"/>
            <a:ext cx="3899798" cy="307143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3F30E46F-7819-4ACF-B48B-48222C2ACC88}" type="datetimeFigureOut">
              <a:rPr lang="en-US" dirty="0"/>
              <a:t>11/13/2025</a:t>
            </a:fld>
            <a:endParaRPr lang="en-US" dirty="0"/>
          </a:p>
        </p:txBody>
      </p:sp>
      <p:sp>
        <p:nvSpPr>
          <p:cNvPr id="8" name="Footer Placeholder 7"/>
          <p:cNvSpPr>
            <a:spLocks noGrp="1"/>
          </p:cNvSpPr>
          <p:nvPr>
            <p:ph type="ftr" sz="quarter" idx="11"/>
          </p:nvPr>
        </p:nvSpPr>
        <p:spPr/>
        <p:txBody>
          <a:bodyPr/>
          <a:lstStyle/>
          <a:p>
            <a:r>
              <a:rPr lang="en-US" dirty="0"/>
              <a:t>
              </a:t>
            </a:r>
          </a:p>
        </p:txBody>
      </p:sp>
      <p:sp>
        <p:nvSpPr>
          <p:cNvPr id="9" name="Slide Number Placeholder 8"/>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13" name="Rectangle 12"/>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4" name="Rectangle 13"/>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FAF3416-4057-4DAA-829D-4CA07428D088}" type="datetimeFigureOut">
              <a:rPr lang="en-US" dirty="0"/>
              <a:t>11/13/2025</a:t>
            </a:fld>
            <a:endParaRPr lang="en-US" dirty="0"/>
          </a:p>
        </p:txBody>
      </p:sp>
      <p:sp>
        <p:nvSpPr>
          <p:cNvPr id="4" name="Footer Placeholder 3"/>
          <p:cNvSpPr>
            <a:spLocks noGrp="1"/>
          </p:cNvSpPr>
          <p:nvPr>
            <p:ph type="ftr" sz="quarter" idx="11"/>
          </p:nvPr>
        </p:nvSpPr>
        <p:spPr/>
        <p:txBody>
          <a:bodyPr/>
          <a:lstStyle/>
          <a:p>
            <a:r>
              <a:rPr lang="en-US" dirty="0"/>
              <a:t>
              </a:t>
            </a:r>
          </a:p>
        </p:txBody>
      </p:sp>
      <p:sp>
        <p:nvSpPr>
          <p:cNvPr id="5" name="Slide Number Placeholder 4"/>
          <p:cNvSpPr>
            <a:spLocks noGrp="1"/>
          </p:cNvSpPr>
          <p:nvPr>
            <p:ph type="sldNum" sz="quarter" idx="12"/>
          </p:nvPr>
        </p:nvSpPr>
        <p:spPr/>
        <p:txBody>
          <a:bodyPr/>
          <a:lstStyle/>
          <a:p>
            <a:fld id="{6D22F896-40B5-4ADD-8801-0D06FADFA095}" type="slidenum">
              <a:rPr lang="en-US" dirty="0"/>
              <a:t>‹#›</a:t>
            </a:fld>
            <a:endParaRPr lang="en-US" dirty="0"/>
          </a:p>
        </p:txBody>
      </p:sp>
      <p:sp>
        <p:nvSpPr>
          <p:cNvPr id="8" name="TextBox 7"/>
          <p:cNvSpPr txBox="1"/>
          <p:nvPr/>
        </p:nvSpPr>
        <p:spPr>
          <a:xfrm>
            <a:off x="2196172" y="641226"/>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12" name="Rectangle 11"/>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3" name="Rectangle 12"/>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Date Placeholder 1"/>
          <p:cNvSpPr>
            <a:spLocks noGrp="1"/>
          </p:cNvSpPr>
          <p:nvPr>
            <p:ph type="dt" sz="half" idx="10"/>
          </p:nvPr>
        </p:nvSpPr>
        <p:spPr/>
        <p:txBody>
          <a:bodyPr/>
          <a:lstStyle/>
          <a:p>
            <a:fld id="{921D9284-D300-4297-87F7-E791DCC15DB1}" type="datetimeFigureOut">
              <a:rPr lang="en-US" dirty="0"/>
              <a:t>11/13/2025</a:t>
            </a:fld>
            <a:endParaRPr lang="en-US" dirty="0"/>
          </a:p>
        </p:txBody>
      </p:sp>
      <p:sp>
        <p:nvSpPr>
          <p:cNvPr id="3" name="Footer Placeholder 2"/>
          <p:cNvSpPr>
            <a:spLocks noGrp="1"/>
          </p:cNvSpPr>
          <p:nvPr>
            <p:ph type="ftr" sz="quarter" idx="11"/>
          </p:nvPr>
        </p:nvSpPr>
        <p:spPr/>
        <p:txBody>
          <a:bodyPr/>
          <a:lstStyle/>
          <a:p>
            <a:r>
              <a:rPr lang="en-US" dirty="0"/>
              <a:t>
              </a:t>
            </a:r>
          </a:p>
        </p:txBody>
      </p:sp>
      <p:sp>
        <p:nvSpPr>
          <p:cNvPr id="4" name="Slide Number Placeholder 3"/>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5" name="Rectangle 2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6" name="Rectangle 2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0" name="TextBox 9"/>
          <p:cNvSpPr txBox="1"/>
          <p:nvPr/>
        </p:nvSpPr>
        <p:spPr>
          <a:xfrm>
            <a:off x="1554154"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0323" y="1282451"/>
            <a:ext cx="2664361" cy="1903241"/>
          </a:xfrm>
        </p:spPr>
        <p:txBody>
          <a:bodyPr anchor="b">
            <a:normAutofit/>
          </a:bodyPr>
          <a:lstStyle>
            <a:lvl1pPr algn="l">
              <a:defRPr sz="2400"/>
            </a:lvl1pPr>
          </a:lstStyle>
          <a:p>
            <a:r>
              <a:rPr lang="en-US"/>
              <a:t>Click to edit Master title style</a:t>
            </a:r>
            <a:endParaRPr lang="en-US" dirty="0"/>
          </a:p>
        </p:txBody>
      </p:sp>
      <p:sp>
        <p:nvSpPr>
          <p:cNvPr id="3" name="Content Placeholder 2"/>
          <p:cNvSpPr>
            <a:spLocks noGrp="1"/>
          </p:cNvSpPr>
          <p:nvPr>
            <p:ph idx="1"/>
          </p:nvPr>
        </p:nvSpPr>
        <p:spPr>
          <a:xfrm>
            <a:off x="5120154" y="805818"/>
            <a:ext cx="5446278" cy="5244126"/>
          </a:xfrm>
        </p:spPr>
        <p:txBody>
          <a:bodyPr anchor="ct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970322" y="3186154"/>
            <a:ext cx="2664361" cy="2386397"/>
          </a:xfrm>
        </p:spPr>
        <p:txBody>
          <a:bodyPr/>
          <a:lstStyle>
            <a:lvl1pPr marL="0" indent="0" algn="l">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37D525BB-DA17-4BA0-B3C8-3AC3ABC827E6}" type="datetimeFigureOut">
              <a:rPr lang="en-US" dirty="0"/>
              <a:t>11/13/2025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19" name="Rectangle 18"/>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0" name="Rectangle 19"/>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3" name="Picture Placeholder 2"/>
          <p:cNvSpPr>
            <a:spLocks noGrp="1" noChangeAspect="1"/>
          </p:cNvSpPr>
          <p:nvPr>
            <p:ph type="pic" idx="1"/>
          </p:nvPr>
        </p:nvSpPr>
        <p:spPr>
          <a:xfrm>
            <a:off x="6747062" y="3229"/>
            <a:ext cx="4629734" cy="6858000"/>
          </a:xfrm>
          <a:solidFill>
            <a:schemeClr val="tx1">
              <a:alpha val="10000"/>
            </a:schemeClr>
          </a:solidFill>
          <a:ln w="9525" cap="sq">
            <a:noFill/>
            <a:miter lim="800000"/>
          </a:ln>
          <a:effectLst/>
          <a:scene3d>
            <a:camera prst="orthographicFront"/>
            <a:lightRig rig="twoPt" dir="t">
              <a:rot lat="0" lon="0" rev="7200000"/>
            </a:lightRig>
          </a:scene3d>
          <a:sp3d>
            <a:bevelT w="25400" h="19050"/>
            <a:contourClr>
              <a:srgbClr val="FFFFFF"/>
            </a:contourClr>
          </a:sp3d>
        </p:spPr>
        <p:txBody>
          <a:bodyPr anchor="t">
            <a:normAutofit/>
          </a:bodyPr>
          <a:lstStyle>
            <a:lvl1pPr marL="0" indent="0" algn="ctr">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10" name="TextBox 9"/>
          <p:cNvSpPr txBox="1"/>
          <p:nvPr/>
        </p:nvSpPr>
        <p:spPr>
          <a:xfrm>
            <a:off x="1554686" y="1127550"/>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1971241" y="1282452"/>
            <a:ext cx="3970986" cy="1900473"/>
          </a:xfrm>
        </p:spPr>
        <p:txBody>
          <a:bodyPr anchor="b">
            <a:normAutofit/>
          </a:bodyPr>
          <a:lstStyle>
            <a:lvl1pPr algn="l">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1970322" y="3182928"/>
            <a:ext cx="3971874" cy="2386394"/>
          </a:xfrm>
        </p:spPr>
        <p:txBody>
          <a:bodyPr>
            <a:normAutofit/>
          </a:bodyPr>
          <a:lstStyle>
            <a:lvl1pPr marL="0" indent="0" algn="l">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B16C4C9A-3960-41CF-A4E9-2A8FB932454B}" type="datetimeFigureOut">
              <a:rPr lang="en-US" dirty="0"/>
              <a:t>11/13/2025</a:t>
            </a:fld>
            <a:endParaRPr lang="en-US" dirty="0"/>
          </a:p>
        </p:txBody>
      </p:sp>
      <p:sp>
        <p:nvSpPr>
          <p:cNvPr id="6" name="Footer Placeholder 5"/>
          <p:cNvSpPr>
            <a:spLocks noGrp="1"/>
          </p:cNvSpPr>
          <p:nvPr>
            <p:ph type="ftr" sz="quarter" idx="11"/>
          </p:nvPr>
        </p:nvSpPr>
        <p:spPr/>
        <p:txBody>
          <a:bodyPr/>
          <a:lstStyle/>
          <a:p>
            <a:r>
              <a:rPr lang="en-US" dirty="0"/>
              <a:t>
              </a:t>
            </a:r>
          </a:p>
        </p:txBody>
      </p:sp>
      <p:sp>
        <p:nvSpPr>
          <p:cNvPr id="7" name="Slide Number Placeholder 6"/>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14" name="Rectangle 13"/>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5" name="Rectangle 14"/>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a:off x="2194236" y="641225"/>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Title 1"/>
          <p:cNvSpPr>
            <a:spLocks noGrp="1"/>
          </p:cNvSpPr>
          <p:nvPr>
            <p:ph type="title"/>
          </p:nvPr>
        </p:nvSpPr>
        <p:spPr>
          <a:xfrm>
            <a:off x="2611808" y="808056"/>
            <a:ext cx="7954091" cy="1077229"/>
          </a:xfr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857E33E-8B18-4087-B112-809917729534}" type="datetimeFigureOut">
              <a:rPr lang="en-US" dirty="0"/>
              <a:t>11/13/2025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5" name="Rectangle 14"/>
          <p:cNvSpPr/>
          <p:nvPr/>
        </p:nvSpPr>
        <p:spPr>
          <a:xfrm>
            <a:off x="1004479" y="0"/>
            <a:ext cx="10372316" cy="6858000"/>
          </a:xfrm>
          <a:prstGeom prst="rect">
            <a:avLst/>
          </a:prstGeom>
          <a:solidFill>
            <a:schemeClr val="bg2">
              <a:alpha val="92000"/>
            </a:schemeClr>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16" name="Rectangle 15"/>
          <p:cNvSpPr/>
          <p:nvPr/>
        </p:nvSpPr>
        <p:spPr>
          <a:xfrm>
            <a:off x="11377328" y="0"/>
            <a:ext cx="27432"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9" name="TextBox 8"/>
          <p:cNvSpPr txBox="1"/>
          <p:nvPr/>
        </p:nvSpPr>
        <p:spPr>
          <a:xfrm rot="5400000">
            <a:off x="10337141" y="416061"/>
            <a:ext cx="415636" cy="369332"/>
          </a:xfrm>
          <a:prstGeom prst="rect">
            <a:avLst/>
          </a:prstGeom>
          <a:noFill/>
        </p:spPr>
        <p:txBody>
          <a:bodyPr wrap="square" rtlCol="0">
            <a:spAutoFit/>
          </a:bodyPr>
          <a:lstStyle/>
          <a:p>
            <a:pPr algn="r"/>
            <a:r>
              <a:rPr lang="en-US" sz="1800" dirty="0">
                <a:solidFill>
                  <a:schemeClr val="accent6"/>
                </a:solidFill>
                <a:latin typeface="Wingdings 3" panose="05040102010807070707" pitchFamily="18" charset="2"/>
              </a:rPr>
              <a:t>z</a:t>
            </a:r>
            <a:endParaRPr lang="en-US" sz="1000" dirty="0">
              <a:solidFill>
                <a:schemeClr val="accent6"/>
              </a:solidFill>
              <a:latin typeface="MS Shell Dlg 2" panose="020B0604030504040204" pitchFamily="34" charset="0"/>
            </a:endParaRPr>
          </a:p>
        </p:txBody>
      </p:sp>
      <p:sp>
        <p:nvSpPr>
          <p:cNvPr id="2" name="Vertical Title 1"/>
          <p:cNvSpPr>
            <a:spLocks noGrp="1"/>
          </p:cNvSpPr>
          <p:nvPr>
            <p:ph type="title" orient="vert"/>
          </p:nvPr>
        </p:nvSpPr>
        <p:spPr>
          <a:xfrm>
            <a:off x="9239380" y="805818"/>
            <a:ext cx="1326519" cy="5244126"/>
          </a:xfrm>
        </p:spPr>
        <p:txBody>
          <a:bodyPr vert="eaVert"/>
          <a:lstStyle>
            <a:lvl1pPr algn="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2608751" y="970410"/>
            <a:ext cx="6466903" cy="5079534"/>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D3FFE419-2371-464F-8239-3959401C3561}" type="datetimeFigureOut">
              <a:rPr lang="en-US" dirty="0"/>
              <a:t>11/13/2025</a:t>
            </a:fld>
            <a:endParaRPr lang="en-US" dirty="0"/>
          </a:p>
        </p:txBody>
      </p:sp>
      <p:sp>
        <p:nvSpPr>
          <p:cNvPr id="5" name="Footer Placeholder 4"/>
          <p:cNvSpPr>
            <a:spLocks noGrp="1"/>
          </p:cNvSpPr>
          <p:nvPr>
            <p:ph type="ftr" sz="quarter" idx="11"/>
          </p:nvPr>
        </p:nvSpPr>
        <p:spPr/>
        <p:txBody>
          <a:bodyPr/>
          <a:lstStyle/>
          <a:p>
            <a:r>
              <a:rPr lang="en-US" dirty="0"/>
              <a:t>
              </a:t>
            </a:r>
          </a:p>
        </p:txBody>
      </p:sp>
      <p:sp>
        <p:nvSpPr>
          <p:cNvPr id="6" name="Slide Number Placeholder 5"/>
          <p:cNvSpPr>
            <a:spLocks noGrp="1"/>
          </p:cNvSpPr>
          <p:nvPr>
            <p:ph type="sldNum" sz="quarter" idx="12"/>
          </p:nvPr>
        </p:nvSpPr>
        <p:spPr/>
        <p:txBody>
          <a:bodyPr/>
          <a:lstStyle/>
          <a:p>
            <a:fld id="{6D22F896-40B5-4ADD-8801-0D06FADFA095}" type="slidenum">
              <a:rPr lang="en-US" dirty="0"/>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2.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image" Target="../media/image3.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pic>
        <p:nvPicPr>
          <p:cNvPr id="18" name="Picture 17"/>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2831794" y="2105202"/>
            <a:ext cx="9360205" cy="4752798"/>
          </a:xfrm>
          <a:prstGeom prst="rect">
            <a:avLst/>
          </a:prstGeom>
        </p:spPr>
      </p:pic>
      <p:pic>
        <p:nvPicPr>
          <p:cNvPr id="15" name="Picture 14"/>
          <p:cNvPicPr>
            <a:picLocks noChangeAspect="1"/>
          </p:cNvPicPr>
          <p:nvPr/>
        </p:nvPicPr>
        <p:blipFill>
          <a:blip r:embed="rId14">
            <a:extLst>
              <a:ext uri="{28A0092B-C50C-407E-A947-70E740481C1C}">
                <a14:useLocalDpi xmlns:a14="http://schemas.microsoft.com/office/drawing/2010/main" val="0"/>
              </a:ext>
            </a:extLst>
          </a:blip>
          <a:stretch>
            <a:fillRect/>
          </a:stretch>
        </p:blipFill>
        <p:spPr>
          <a:xfrm>
            <a:off x="0" y="0"/>
            <a:ext cx="12189867" cy="6858000"/>
          </a:xfrm>
          <a:prstGeom prst="rect">
            <a:avLst/>
          </a:prstGeom>
        </p:spPr>
      </p:pic>
      <p:sp>
        <p:nvSpPr>
          <p:cNvPr id="8" name="Rectangle 7"/>
          <p:cNvSpPr/>
          <p:nvPr/>
        </p:nvSpPr>
        <p:spPr>
          <a:xfrm>
            <a:off x="0" y="0"/>
            <a:ext cx="964174"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Placeholder 1"/>
          <p:cNvSpPr>
            <a:spLocks noGrp="1"/>
          </p:cNvSpPr>
          <p:nvPr>
            <p:ph type="title"/>
          </p:nvPr>
        </p:nvSpPr>
        <p:spPr>
          <a:xfrm>
            <a:off x="2611808" y="808056"/>
            <a:ext cx="7958331" cy="1077229"/>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2773599" y="2052116"/>
            <a:ext cx="7796540" cy="399782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rot="5400000">
            <a:off x="-810065" y="5270604"/>
            <a:ext cx="2662729" cy="182880"/>
          </a:xfrm>
          <a:prstGeom prst="rect">
            <a:avLst/>
          </a:prstGeom>
        </p:spPr>
        <p:txBody>
          <a:bodyPr vert="horz" lIns="91440" tIns="18288" rIns="91440" bIns="45720" rtlCol="0" anchor="t"/>
          <a:lstStyle>
            <a:lvl1pPr algn="r">
              <a:defRPr sz="800">
                <a:solidFill>
                  <a:schemeClr val="tx1">
                    <a:tint val="75000"/>
                  </a:schemeClr>
                </a:solidFill>
                <a:latin typeface="+mn-lt"/>
              </a:defRPr>
            </a:lvl1pPr>
          </a:lstStyle>
          <a:p>
            <a:fld id="{3CBC1C18-307B-4F68-A007-B5B542270E8D}" type="datetimeFigureOut">
              <a:rPr lang="en-US" dirty="0"/>
              <a:t>11/13/2025</a:t>
            </a:fld>
            <a:endParaRPr lang="en-US" dirty="0"/>
          </a:p>
        </p:txBody>
      </p:sp>
      <p:sp>
        <p:nvSpPr>
          <p:cNvPr id="5" name="Footer Placeholder 4"/>
          <p:cNvSpPr>
            <a:spLocks noGrp="1"/>
          </p:cNvSpPr>
          <p:nvPr>
            <p:ph type="ftr" sz="quarter" idx="3"/>
          </p:nvPr>
        </p:nvSpPr>
        <p:spPr>
          <a:xfrm rot="5400000">
            <a:off x="-2237130" y="3661144"/>
            <a:ext cx="5885352" cy="179176"/>
          </a:xfrm>
          <a:prstGeom prst="rect">
            <a:avLst/>
          </a:prstGeom>
        </p:spPr>
        <p:txBody>
          <a:bodyPr vert="horz" lIns="91440" tIns="45720" rIns="91440" bIns="18288" rtlCol="0" anchor="b"/>
          <a:lstStyle>
            <a:lvl1pPr algn="r">
              <a:defRPr sz="800">
                <a:solidFill>
                  <a:schemeClr val="tx1">
                    <a:tint val="75000"/>
                  </a:schemeClr>
                </a:solidFill>
              </a:defRPr>
            </a:lvl1pPr>
          </a:lstStyle>
          <a:p>
            <a:r>
              <a:rPr lang="en-US" dirty="0"/>
              <a:t>
              </a:t>
            </a:r>
          </a:p>
        </p:txBody>
      </p:sp>
      <p:sp>
        <p:nvSpPr>
          <p:cNvPr id="6" name="Slide Number Placeholder 5"/>
          <p:cNvSpPr>
            <a:spLocks noGrp="1"/>
          </p:cNvSpPr>
          <p:nvPr>
            <p:ph type="sldNum" sz="quarter" idx="4"/>
          </p:nvPr>
        </p:nvSpPr>
        <p:spPr>
          <a:xfrm>
            <a:off x="158407" y="164592"/>
            <a:ext cx="636727" cy="322851"/>
          </a:xfrm>
          <a:prstGeom prst="rect">
            <a:avLst/>
          </a:prstGeom>
        </p:spPr>
        <p:txBody>
          <a:bodyPr vert="horz" lIns="91440" tIns="45720" rIns="45720" bIns="45720" rtlCol="0" anchor="ctr"/>
          <a:lstStyle>
            <a:lvl1pPr algn="r">
              <a:defRPr sz="1800">
                <a:solidFill>
                  <a:schemeClr val="tx1">
                    <a:tint val="75000"/>
                  </a:schemeClr>
                </a:solidFill>
              </a:defRPr>
            </a:lvl1pPr>
          </a:lstStyle>
          <a:p>
            <a:fld id="{6D22F896-40B5-4ADD-8801-0D06FADFA095}" type="slidenum">
              <a:rPr lang="en-US" dirty="0"/>
              <a:pPr/>
              <a:t>‹#›</a:t>
            </a:fld>
            <a:endParaRPr lang="en-US" dirty="0"/>
          </a:p>
        </p:txBody>
      </p:sp>
      <p:sp>
        <p:nvSpPr>
          <p:cNvPr id="57" name="Rectangle 56"/>
          <p:cNvSpPr/>
          <p:nvPr/>
        </p:nvSpPr>
        <p:spPr>
          <a:xfrm>
            <a:off x="962042" y="0"/>
            <a:ext cx="45719" cy="6858000"/>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lvl1pPr algn="r" defTabSz="914400" rtl="0" eaLnBrk="1" latinLnBrk="0" hangingPunct="1">
        <a:lnSpc>
          <a:spcPct val="90000"/>
        </a:lnSpc>
        <a:spcBef>
          <a:spcPct val="0"/>
        </a:spcBef>
        <a:buNone/>
        <a:defRPr sz="3400" b="0" i="0" kern="1200" cap="none">
          <a:solidFill>
            <a:schemeClr val="tx1"/>
          </a:solidFill>
          <a:effectLst/>
          <a:latin typeface="+mj-lt"/>
          <a:ea typeface="+mj-ea"/>
          <a:cs typeface="+mj-cs"/>
        </a:defRPr>
      </a:lvl1pPr>
    </p:titleStyle>
    <p:bodyStyle>
      <a:lvl1pPr marL="344488" indent="-344488" algn="l" defTabSz="914400" rtl="0" eaLnBrk="1" latinLnBrk="0" hangingPunct="1">
        <a:lnSpc>
          <a:spcPct val="120000"/>
        </a:lnSpc>
        <a:spcBef>
          <a:spcPts val="1000"/>
        </a:spcBef>
        <a:spcAft>
          <a:spcPts val="600"/>
        </a:spcAft>
        <a:buClr>
          <a:schemeClr val="accent6"/>
        </a:buClr>
        <a:buSzPct val="90000"/>
        <a:buFont typeface="Wingdings" panose="05000000000000000000" pitchFamily="2" charset="2"/>
        <a:buChar char="§"/>
        <a:defRPr sz="2000" kern="1200">
          <a:solidFill>
            <a:schemeClr val="tx1"/>
          </a:solidFill>
          <a:effectLst/>
          <a:latin typeface="+mn-lt"/>
          <a:ea typeface="+mn-ea"/>
          <a:cs typeface="+mn-cs"/>
        </a:defRPr>
      </a:lvl1pPr>
      <a:lvl2pPr marL="7953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800" kern="1200">
          <a:solidFill>
            <a:schemeClr val="tx1"/>
          </a:solidFill>
          <a:effectLst/>
          <a:latin typeface="+mn-lt"/>
          <a:ea typeface="+mn-ea"/>
          <a:cs typeface="+mn-cs"/>
        </a:defRPr>
      </a:lvl2pPr>
      <a:lvl3pPr marL="12588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600" kern="1200">
          <a:solidFill>
            <a:schemeClr val="tx1"/>
          </a:solidFill>
          <a:effectLst/>
          <a:latin typeface="+mn-lt"/>
          <a:ea typeface="+mn-ea"/>
          <a:cs typeface="+mn-cs"/>
        </a:defRPr>
      </a:lvl3pPr>
      <a:lvl4pPr marL="1709738" indent="-33813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400" kern="1200">
          <a:solidFill>
            <a:schemeClr val="tx1"/>
          </a:solidFill>
          <a:effectLst/>
          <a:latin typeface="+mn-lt"/>
          <a:ea typeface="+mn-ea"/>
          <a:cs typeface="+mn-cs"/>
        </a:defRPr>
      </a:lvl4pPr>
      <a:lvl5pPr marL="2173288" indent="-34448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a:solidFill>
            <a:schemeClr val="tx1"/>
          </a:solidFill>
          <a:effectLst/>
          <a:latin typeface="+mn-lt"/>
          <a:ea typeface="+mn-ea"/>
          <a:cs typeface="+mn-cs"/>
        </a:defRPr>
      </a:lvl5pPr>
      <a:lvl6pPr marL="2642616"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6pPr>
      <a:lvl7pPr marL="3108960"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7pPr>
      <a:lvl8pPr marL="3575304"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8pPr>
      <a:lvl9pPr marL="4041648" indent="-338328" algn="l" defTabSz="914400" rtl="0" eaLnBrk="1" latinLnBrk="0" hangingPunct="1">
        <a:lnSpc>
          <a:spcPct val="120000"/>
        </a:lnSpc>
        <a:spcBef>
          <a:spcPts val="500"/>
        </a:spcBef>
        <a:spcAft>
          <a:spcPts val="600"/>
        </a:spcAft>
        <a:buClr>
          <a:schemeClr val="accent6"/>
        </a:buClr>
        <a:buSzPct val="90000"/>
        <a:buFont typeface="Wingdings" panose="05000000000000000000" pitchFamily="2" charset="2"/>
        <a:buChar char="§"/>
        <a:defRPr sz="1200" kern="1200" baseline="0">
          <a:solidFill>
            <a:schemeClr val="tx1"/>
          </a:solidFill>
          <a:effectLst/>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5.jpeg"/><Relationship Id="rId7" Type="http://schemas.openxmlformats.org/officeDocument/2006/relationships/image" Target="../media/image9.jpeg"/><Relationship Id="rId2" Type="http://schemas.openxmlformats.org/officeDocument/2006/relationships/image" Target="../media/image4.jpeg"/><Relationship Id="rId1" Type="http://schemas.openxmlformats.org/officeDocument/2006/relationships/slideLayout" Target="../slideLayouts/slideLayout4.xml"/><Relationship Id="rId6" Type="http://schemas.openxmlformats.org/officeDocument/2006/relationships/image" Target="../media/image8.jpeg"/><Relationship Id="rId5" Type="http://schemas.openxmlformats.org/officeDocument/2006/relationships/image" Target="../media/image7.jpeg"/><Relationship Id="rId4" Type="http://schemas.openxmlformats.org/officeDocument/2006/relationships/image" Target="../media/image6.pn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image" Target="../media/image11.jpeg"/><Relationship Id="rId1" Type="http://schemas.openxmlformats.org/officeDocument/2006/relationships/slideLayout" Target="../slideLayouts/slideLayout4.xml"/><Relationship Id="rId5" Type="http://schemas.openxmlformats.org/officeDocument/2006/relationships/image" Target="../media/image14.jpeg"/><Relationship Id="rId4" Type="http://schemas.openxmlformats.org/officeDocument/2006/relationships/image" Target="../media/image13.png"/></Relationships>
</file>

<file path=ppt/slides/_rels/slide6.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image" Target="../media/image15.jpeg"/><Relationship Id="rId1" Type="http://schemas.openxmlformats.org/officeDocument/2006/relationships/slideLayout" Target="../slideLayouts/slideLayout4.xml"/><Relationship Id="rId5" Type="http://schemas.openxmlformats.org/officeDocument/2006/relationships/image" Target="../media/image18.jpeg"/><Relationship Id="rId4" Type="http://schemas.openxmlformats.org/officeDocument/2006/relationships/image" Target="../media/image17.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19.jpeg"/><Relationship Id="rId1" Type="http://schemas.openxmlformats.org/officeDocument/2006/relationships/slideLayout" Target="../slideLayouts/slideLayout2.xml"/><Relationship Id="rId6" Type="http://schemas.openxmlformats.org/officeDocument/2006/relationships/image" Target="../media/image22.jpeg"/><Relationship Id="rId5" Type="http://schemas.openxmlformats.org/officeDocument/2006/relationships/image" Target="../media/image21.jpeg"/><Relationship Id="rId4" Type="http://schemas.openxmlformats.org/officeDocument/2006/relationships/image" Target="../media/image18.jpeg"/></Relationships>
</file>

<file path=ppt/slides/_rels/slide9.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1.xml.rels><?xml version="1.0" encoding="UTF-8" standalone="yes"?>
<Relationships xmlns="http://schemas.openxmlformats.org/package/2006/relationships"><Relationship Id="rId2" Type="http://schemas.openxmlformats.org/officeDocument/2006/relationships/image" Target="../media/image24.e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B1F8F68-E8C6-67D7-9455-E74A0F844AB4}"/>
              </a:ext>
            </a:extLst>
          </p:cNvPr>
          <p:cNvSpPr>
            <a:spLocks noGrp="1"/>
          </p:cNvSpPr>
          <p:nvPr>
            <p:ph type="ctrTitle"/>
          </p:nvPr>
        </p:nvSpPr>
        <p:spPr/>
        <p:txBody>
          <a:bodyPr>
            <a:normAutofit fontScale="90000"/>
          </a:bodyPr>
          <a:lstStyle/>
          <a:p>
            <a:r>
              <a:rPr lang="en-US" dirty="0"/>
              <a:t>UH GI Fellowship Program (“UHGI”)</a:t>
            </a:r>
          </a:p>
        </p:txBody>
      </p:sp>
      <p:sp>
        <p:nvSpPr>
          <p:cNvPr id="3" name="Subtitle 2">
            <a:extLst>
              <a:ext uri="{FF2B5EF4-FFF2-40B4-BE49-F238E27FC236}">
                <a16:creationId xmlns:a16="http://schemas.microsoft.com/office/drawing/2014/main" id="{383543EE-1881-D39B-54B9-FAA25120028C}"/>
              </a:ext>
            </a:extLst>
          </p:cNvPr>
          <p:cNvSpPr>
            <a:spLocks noGrp="1"/>
          </p:cNvSpPr>
          <p:nvPr>
            <p:ph type="subTitle" idx="1"/>
          </p:nvPr>
        </p:nvSpPr>
        <p:spPr/>
        <p:txBody>
          <a:bodyPr>
            <a:normAutofit fontScale="62500" lnSpcReduction="20000"/>
          </a:bodyPr>
          <a:lstStyle/>
          <a:p>
            <a:r>
              <a:rPr lang="en-US" dirty="0"/>
              <a:t>Scott </a:t>
            </a:r>
            <a:r>
              <a:rPr lang="en-US" dirty="0" err="1"/>
              <a:t>Kuwada</a:t>
            </a:r>
            <a:r>
              <a:rPr lang="en-US" dirty="0"/>
              <a:t>, MD, AGAF, FACP</a:t>
            </a:r>
          </a:p>
          <a:p>
            <a:r>
              <a:rPr lang="en-US" dirty="0"/>
              <a:t>Ken &amp; </a:t>
            </a:r>
            <a:r>
              <a:rPr lang="en-US" dirty="0" err="1"/>
              <a:t>Gemie</a:t>
            </a:r>
            <a:r>
              <a:rPr lang="en-US" dirty="0"/>
              <a:t> Arakawa Endowed Chair and Professor of Medicine, Chief of Gastroenterology, JABSOM, UH</a:t>
            </a:r>
          </a:p>
          <a:p>
            <a:r>
              <a:rPr lang="en-US" dirty="0"/>
              <a:t>Staff Physician, The Queen’s GI Services and Liver Center</a:t>
            </a:r>
          </a:p>
        </p:txBody>
      </p:sp>
    </p:spTree>
    <p:extLst>
      <p:ext uri="{BB962C8B-B14F-4D97-AF65-F5344CB8AC3E}">
        <p14:creationId xmlns:p14="http://schemas.microsoft.com/office/powerpoint/2010/main" val="770898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30" name="Picture 6" descr="Endoscopic ultrasound - Wikipedia">
            <a:extLst>
              <a:ext uri="{FF2B5EF4-FFF2-40B4-BE49-F238E27FC236}">
                <a16:creationId xmlns:a16="http://schemas.microsoft.com/office/drawing/2014/main" id="{35D283DE-6307-D524-4009-92A525FF06F3}"/>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17950" y="3738799"/>
            <a:ext cx="2380079" cy="2027475"/>
          </a:xfrm>
          <a:prstGeom prst="rect">
            <a:avLst/>
          </a:prstGeom>
          <a:noFill/>
          <a:extLst>
            <a:ext uri="{909E8E84-426E-40DD-AFC4-6F175D3DCCD1}">
              <a14:hiddenFill xmlns:a14="http://schemas.microsoft.com/office/drawing/2010/main">
                <a:solidFill>
                  <a:srgbClr val="FFFFFF"/>
                </a:solidFill>
              </a14:hiddenFill>
            </a:ext>
          </a:extLst>
        </p:spPr>
      </p:pic>
      <p:pic>
        <p:nvPicPr>
          <p:cNvPr id="3" name="Picture 2" descr="Endoscopy - Augusta Health">
            <a:extLst>
              <a:ext uri="{FF2B5EF4-FFF2-40B4-BE49-F238E27FC236}">
                <a16:creationId xmlns:a16="http://schemas.microsoft.com/office/drawing/2014/main" id="{8B0775A5-958A-8CC5-5009-52DA2BC59DE8}"/>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326304" y="1887522"/>
            <a:ext cx="3492500" cy="2324100"/>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a:extLst>
              <a:ext uri="{FF2B5EF4-FFF2-40B4-BE49-F238E27FC236}">
                <a16:creationId xmlns:a16="http://schemas.microsoft.com/office/drawing/2014/main" id="{ECA37462-D275-533E-BFEF-6C5FDA49B6F9}"/>
              </a:ext>
            </a:extLst>
          </p:cNvPr>
          <p:cNvSpPr>
            <a:spLocks noGrp="1"/>
          </p:cNvSpPr>
          <p:nvPr>
            <p:ph type="title"/>
          </p:nvPr>
        </p:nvSpPr>
        <p:spPr/>
        <p:txBody>
          <a:bodyPr/>
          <a:lstStyle/>
          <a:p>
            <a:r>
              <a:rPr lang="en-US" dirty="0"/>
              <a:t>What is needed to train gastroenterologists?</a:t>
            </a:r>
          </a:p>
        </p:txBody>
      </p:sp>
      <p:sp>
        <p:nvSpPr>
          <p:cNvPr id="5" name="Content Placeholder 4">
            <a:extLst>
              <a:ext uri="{FF2B5EF4-FFF2-40B4-BE49-F238E27FC236}">
                <a16:creationId xmlns:a16="http://schemas.microsoft.com/office/drawing/2014/main" id="{ED88C49A-9D9D-D445-04E6-E00E630FC313}"/>
              </a:ext>
            </a:extLst>
          </p:cNvPr>
          <p:cNvSpPr>
            <a:spLocks noGrp="1"/>
          </p:cNvSpPr>
          <p:nvPr>
            <p:ph sz="half" idx="2"/>
          </p:nvPr>
        </p:nvSpPr>
        <p:spPr/>
        <p:txBody>
          <a:bodyPr>
            <a:normAutofit fontScale="62500" lnSpcReduction="20000"/>
          </a:bodyPr>
          <a:lstStyle/>
          <a:p>
            <a:r>
              <a:rPr lang="en-US" b="1" dirty="0"/>
              <a:t>Faculty</a:t>
            </a:r>
            <a:r>
              <a:rPr lang="en-US" dirty="0"/>
              <a:t> Expertise &amp; Breadth:</a:t>
            </a:r>
          </a:p>
          <a:p>
            <a:pPr lvl="1"/>
            <a:r>
              <a:rPr lang="en-US" dirty="0"/>
              <a:t>“</a:t>
            </a:r>
            <a:r>
              <a:rPr lang="en-US" dirty="0" err="1"/>
              <a:t>lumenologists</a:t>
            </a:r>
            <a:r>
              <a:rPr lang="en-US" dirty="0"/>
              <a:t>” – general GI and endoscopists</a:t>
            </a:r>
          </a:p>
          <a:p>
            <a:pPr lvl="2"/>
            <a:r>
              <a:rPr lang="en-US" dirty="0"/>
              <a:t>EGD, colonoscopy, </a:t>
            </a:r>
            <a:r>
              <a:rPr lang="en-US" dirty="0" err="1"/>
              <a:t>enteroscopy</a:t>
            </a:r>
            <a:r>
              <a:rPr lang="en-US" dirty="0"/>
              <a:t>, pill camera, manometry, esophageal pH &amp; impedance, stents, electrocautery, hemostasis, dilation</a:t>
            </a:r>
          </a:p>
          <a:p>
            <a:pPr lvl="1"/>
            <a:r>
              <a:rPr lang="en-US" dirty="0"/>
              <a:t>Hepatobiliary – hepatology, transplant hepatology, advanced endoscopy (ERCP, EUS)</a:t>
            </a:r>
          </a:p>
          <a:p>
            <a:pPr lvl="1"/>
            <a:r>
              <a:rPr lang="en-US" dirty="0" err="1"/>
              <a:t>Pancreatologists</a:t>
            </a:r>
            <a:r>
              <a:rPr lang="en-US" dirty="0"/>
              <a:t> – medical, endoscopic, surgical management</a:t>
            </a:r>
          </a:p>
          <a:p>
            <a:pPr lvl="1"/>
            <a:r>
              <a:rPr lang="en-US" dirty="0"/>
              <a:t>GI and Liver Pathologists</a:t>
            </a:r>
          </a:p>
          <a:p>
            <a:pPr lvl="1"/>
            <a:r>
              <a:rPr lang="en-US" dirty="0"/>
              <a:t>Radiologists</a:t>
            </a:r>
          </a:p>
          <a:p>
            <a:pPr lvl="1"/>
            <a:r>
              <a:rPr lang="en-US" dirty="0"/>
              <a:t>Oncologists</a:t>
            </a:r>
          </a:p>
          <a:p>
            <a:pPr lvl="1"/>
            <a:r>
              <a:rPr lang="en-US" dirty="0"/>
              <a:t>Surgeons</a:t>
            </a:r>
          </a:p>
        </p:txBody>
      </p:sp>
      <p:pic>
        <p:nvPicPr>
          <p:cNvPr id="1026" name="Picture 2" descr="Digestive system | healthdirect">
            <a:extLst>
              <a:ext uri="{FF2B5EF4-FFF2-40B4-BE49-F238E27FC236}">
                <a16:creationId xmlns:a16="http://schemas.microsoft.com/office/drawing/2014/main" id="{8669FDB5-9254-ED72-CC68-4D158B114D3B}"/>
              </a:ext>
            </a:extLst>
          </p:cNvPr>
          <p:cNvPicPr>
            <a:picLocks noGrp="1" noChangeAspect="1" noChangeArrowheads="1"/>
          </p:cNvPicPr>
          <p:nvPr>
            <p:ph sz="half" idx="1"/>
          </p:nvPr>
        </p:nvPicPr>
        <p:blipFill>
          <a:blip r:embed="rId4">
            <a:extLst>
              <a:ext uri="{28A0092B-C50C-407E-A947-70E740481C1C}">
                <a14:useLocalDpi xmlns:a14="http://schemas.microsoft.com/office/drawing/2010/main" val="0"/>
              </a:ext>
            </a:extLst>
          </a:blip>
          <a:srcRect/>
          <a:stretch>
            <a:fillRect/>
          </a:stretch>
        </p:blipFill>
        <p:spPr bwMode="auto">
          <a:xfrm>
            <a:off x="230246" y="1059069"/>
            <a:ext cx="3892550" cy="3114040"/>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Endoscopic Retrograde ...">
            <a:extLst>
              <a:ext uri="{FF2B5EF4-FFF2-40B4-BE49-F238E27FC236}">
                <a16:creationId xmlns:a16="http://schemas.microsoft.com/office/drawing/2014/main" id="{AC5302D2-2A32-4E63-0736-156D8F4D72AE}"/>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7950" y="5599555"/>
            <a:ext cx="2238008" cy="1253284"/>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fistula (arrow ...">
            <a:extLst>
              <a:ext uri="{FF2B5EF4-FFF2-40B4-BE49-F238E27FC236}">
                <a16:creationId xmlns:a16="http://schemas.microsoft.com/office/drawing/2014/main" id="{C190EB49-F6A9-2FE5-EE8C-C810DD4740BC}"/>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438083" y="4415601"/>
            <a:ext cx="2136309" cy="1600170"/>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Colonoscopy with polypectomy procedure ...">
            <a:extLst>
              <a:ext uri="{FF2B5EF4-FFF2-40B4-BE49-F238E27FC236}">
                <a16:creationId xmlns:a16="http://schemas.microsoft.com/office/drawing/2014/main" id="{E97ACB45-06FB-B726-9DBD-1DCF1CE41914}"/>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4372374" y="5070746"/>
            <a:ext cx="2761827" cy="155179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05220035"/>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76DE22-4BE2-4994-FBC1-AD0FAF84E9A9}"/>
              </a:ext>
            </a:extLst>
          </p:cNvPr>
          <p:cNvSpPr>
            <a:spLocks noGrp="1"/>
          </p:cNvSpPr>
          <p:nvPr>
            <p:ph type="title"/>
          </p:nvPr>
        </p:nvSpPr>
        <p:spPr/>
        <p:txBody>
          <a:bodyPr/>
          <a:lstStyle/>
          <a:p>
            <a:r>
              <a:rPr lang="en-US" dirty="0"/>
              <a:t>GI/Hepatology Fellowship</a:t>
            </a:r>
          </a:p>
        </p:txBody>
      </p:sp>
      <p:sp>
        <p:nvSpPr>
          <p:cNvPr id="3" name="Content Placeholder 2">
            <a:extLst>
              <a:ext uri="{FF2B5EF4-FFF2-40B4-BE49-F238E27FC236}">
                <a16:creationId xmlns:a16="http://schemas.microsoft.com/office/drawing/2014/main" id="{26D03207-44DF-3D15-0A49-A6D9B807D33D}"/>
              </a:ext>
            </a:extLst>
          </p:cNvPr>
          <p:cNvSpPr>
            <a:spLocks noGrp="1"/>
          </p:cNvSpPr>
          <p:nvPr>
            <p:ph sz="half" idx="1"/>
          </p:nvPr>
        </p:nvSpPr>
        <p:spPr/>
        <p:txBody>
          <a:bodyPr>
            <a:normAutofit fontScale="85000" lnSpcReduction="20000"/>
          </a:bodyPr>
          <a:lstStyle/>
          <a:p>
            <a:r>
              <a:rPr lang="en-US" dirty="0"/>
              <a:t>GI Fellowship:</a:t>
            </a:r>
          </a:p>
          <a:p>
            <a:pPr lvl="1"/>
            <a:r>
              <a:rPr lang="en-US" dirty="0"/>
              <a:t>3 year ACGME accredited program</a:t>
            </a:r>
          </a:p>
          <a:p>
            <a:pPr lvl="1"/>
            <a:r>
              <a:rPr lang="en-US" dirty="0"/>
              <a:t>UH = Sponsoring Institution</a:t>
            </a:r>
          </a:p>
          <a:p>
            <a:pPr lvl="1"/>
            <a:r>
              <a:rPr lang="en-US" dirty="0"/>
              <a:t>QMC = initial training site</a:t>
            </a:r>
          </a:p>
          <a:p>
            <a:pPr lvl="1"/>
            <a:r>
              <a:rPr lang="en-US" dirty="0"/>
              <a:t>1-3 fellows/yr =&gt; 9 fellows</a:t>
            </a:r>
          </a:p>
          <a:p>
            <a:pPr marL="457200" lvl="1" indent="0">
              <a:buNone/>
            </a:pPr>
            <a:endParaRPr lang="en-US" dirty="0"/>
          </a:p>
        </p:txBody>
      </p:sp>
      <p:sp>
        <p:nvSpPr>
          <p:cNvPr id="4" name="Content Placeholder 3">
            <a:extLst>
              <a:ext uri="{FF2B5EF4-FFF2-40B4-BE49-F238E27FC236}">
                <a16:creationId xmlns:a16="http://schemas.microsoft.com/office/drawing/2014/main" id="{FF416B8F-A7C9-416B-CEEB-D4F1104522B0}"/>
              </a:ext>
            </a:extLst>
          </p:cNvPr>
          <p:cNvSpPr>
            <a:spLocks noGrp="1"/>
          </p:cNvSpPr>
          <p:nvPr>
            <p:ph sz="half" idx="2"/>
          </p:nvPr>
        </p:nvSpPr>
        <p:spPr/>
        <p:txBody>
          <a:bodyPr>
            <a:normAutofit fontScale="85000" lnSpcReduction="20000"/>
          </a:bodyPr>
          <a:lstStyle/>
          <a:p>
            <a:r>
              <a:rPr lang="en-US" dirty="0"/>
              <a:t>Faculty</a:t>
            </a:r>
          </a:p>
          <a:p>
            <a:pPr lvl="1"/>
            <a:r>
              <a:rPr lang="en-US" dirty="0"/>
              <a:t>PD = Scott Kuwada, MD (0.3 protected time)</a:t>
            </a:r>
          </a:p>
          <a:p>
            <a:pPr lvl="1"/>
            <a:r>
              <a:rPr lang="en-US" dirty="0"/>
              <a:t>Min 4 Core Faculty = 4 (0.2 protected time – aggregate)</a:t>
            </a:r>
          </a:p>
          <a:p>
            <a:pPr lvl="2"/>
            <a:r>
              <a:rPr lang="en-US" dirty="0"/>
              <a:t>APD = Gavin Park, MD</a:t>
            </a:r>
          </a:p>
          <a:p>
            <a:pPr lvl="2"/>
            <a:r>
              <a:rPr lang="en-US" dirty="0"/>
              <a:t>Transplant Hepatologists= </a:t>
            </a:r>
            <a:r>
              <a:rPr lang="en-US" dirty="0" err="1"/>
              <a:t>Chuong</a:t>
            </a:r>
            <a:r>
              <a:rPr lang="en-US" dirty="0"/>
              <a:t> Tran, MD &amp; Tomoki </a:t>
            </a:r>
            <a:r>
              <a:rPr lang="en-US" dirty="0" err="1"/>
              <a:t>Sempokuya</a:t>
            </a:r>
            <a:r>
              <a:rPr lang="en-US" dirty="0"/>
              <a:t>, MD</a:t>
            </a:r>
          </a:p>
          <a:p>
            <a:pPr lvl="2"/>
            <a:r>
              <a:rPr lang="en-US" dirty="0"/>
              <a:t>Advanced Endoscopists = Larissa Fujii-Lau, MD &amp; Jaclyn Kagihara, MD</a:t>
            </a:r>
          </a:p>
          <a:p>
            <a:r>
              <a:rPr lang="en-US" dirty="0"/>
              <a:t>Program Coordinator: Kari Kim</a:t>
            </a:r>
          </a:p>
        </p:txBody>
      </p:sp>
    </p:spTree>
    <p:extLst>
      <p:ext uri="{BB962C8B-B14F-4D97-AF65-F5344CB8AC3E}">
        <p14:creationId xmlns:p14="http://schemas.microsoft.com/office/powerpoint/2010/main" val="277428278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1EE7D23-D275-3595-747A-3BC635C9A31C}"/>
              </a:ext>
            </a:extLst>
          </p:cNvPr>
          <p:cNvSpPr>
            <a:spLocks noGrp="1"/>
          </p:cNvSpPr>
          <p:nvPr>
            <p:ph type="title"/>
          </p:nvPr>
        </p:nvSpPr>
        <p:spPr/>
        <p:txBody>
          <a:bodyPr/>
          <a:lstStyle/>
          <a:p>
            <a:endParaRPr lang="en-US"/>
          </a:p>
        </p:txBody>
      </p:sp>
      <p:sp>
        <p:nvSpPr>
          <p:cNvPr id="6" name="Content Placeholder 5">
            <a:extLst>
              <a:ext uri="{FF2B5EF4-FFF2-40B4-BE49-F238E27FC236}">
                <a16:creationId xmlns:a16="http://schemas.microsoft.com/office/drawing/2014/main" id="{848C85C8-390B-1C6F-5DE2-6F70C8B1E4E7}"/>
              </a:ext>
            </a:extLst>
          </p:cNvPr>
          <p:cNvSpPr>
            <a:spLocks noGrp="1"/>
          </p:cNvSpPr>
          <p:nvPr>
            <p:ph idx="1"/>
          </p:nvPr>
        </p:nvSpPr>
        <p:spPr/>
        <p:txBody>
          <a:bodyPr/>
          <a:lstStyle/>
          <a:p>
            <a:endParaRPr lang="en-US"/>
          </a:p>
        </p:txBody>
      </p:sp>
      <p:pic>
        <p:nvPicPr>
          <p:cNvPr id="7" name="Picture 6">
            <a:extLst>
              <a:ext uri="{FF2B5EF4-FFF2-40B4-BE49-F238E27FC236}">
                <a16:creationId xmlns:a16="http://schemas.microsoft.com/office/drawing/2014/main" id="{49C54F17-AE6D-BEA5-A76E-2FC0E35EDA6C}"/>
              </a:ext>
            </a:extLst>
          </p:cNvPr>
          <p:cNvPicPr>
            <a:picLocks noChangeAspect="1"/>
          </p:cNvPicPr>
          <p:nvPr/>
        </p:nvPicPr>
        <p:blipFill>
          <a:blip r:embed="rId2"/>
          <a:stretch>
            <a:fillRect/>
          </a:stretch>
        </p:blipFill>
        <p:spPr>
          <a:xfrm>
            <a:off x="2794811" y="0"/>
            <a:ext cx="6602377" cy="6858000"/>
          </a:xfrm>
          <a:prstGeom prst="rect">
            <a:avLst/>
          </a:prstGeom>
        </p:spPr>
      </p:pic>
      <p:cxnSp>
        <p:nvCxnSpPr>
          <p:cNvPr id="9" name="Straight Connector 8">
            <a:extLst>
              <a:ext uri="{FF2B5EF4-FFF2-40B4-BE49-F238E27FC236}">
                <a16:creationId xmlns:a16="http://schemas.microsoft.com/office/drawing/2014/main" id="{B3CCEBC4-3D34-F4C3-64F6-05BF510FCCDF}"/>
              </a:ext>
            </a:extLst>
          </p:cNvPr>
          <p:cNvCxnSpPr/>
          <p:nvPr/>
        </p:nvCxnSpPr>
        <p:spPr>
          <a:xfrm>
            <a:off x="3843580" y="3905573"/>
            <a:ext cx="2252420" cy="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49799248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8E6666-2309-9606-C9C7-5664E03D7958}"/>
              </a:ext>
            </a:extLst>
          </p:cNvPr>
          <p:cNvSpPr>
            <a:spLocks noGrp="1"/>
          </p:cNvSpPr>
          <p:nvPr>
            <p:ph type="title"/>
          </p:nvPr>
        </p:nvSpPr>
        <p:spPr/>
        <p:txBody>
          <a:bodyPr/>
          <a:lstStyle/>
          <a:p>
            <a:r>
              <a:rPr lang="en-US" dirty="0"/>
              <a:t>Main Sites</a:t>
            </a:r>
          </a:p>
        </p:txBody>
      </p:sp>
      <p:sp>
        <p:nvSpPr>
          <p:cNvPr id="4" name="Content Placeholder 3">
            <a:extLst>
              <a:ext uri="{FF2B5EF4-FFF2-40B4-BE49-F238E27FC236}">
                <a16:creationId xmlns:a16="http://schemas.microsoft.com/office/drawing/2014/main" id="{5421B118-F5A7-9EC5-A7A1-582A23AEC7DF}"/>
              </a:ext>
            </a:extLst>
          </p:cNvPr>
          <p:cNvSpPr>
            <a:spLocks noGrp="1"/>
          </p:cNvSpPr>
          <p:nvPr>
            <p:ph sz="half" idx="1"/>
          </p:nvPr>
        </p:nvSpPr>
        <p:spPr/>
        <p:txBody>
          <a:bodyPr>
            <a:normAutofit fontScale="92500" lnSpcReduction="10000"/>
          </a:bodyPr>
          <a:lstStyle/>
          <a:p>
            <a:endParaRPr lang="en-US"/>
          </a:p>
        </p:txBody>
      </p:sp>
      <p:pic>
        <p:nvPicPr>
          <p:cNvPr id="1026" name="Picture 2" descr="Meet Our New Care Providers – The Queen's Health System">
            <a:extLst>
              <a:ext uri="{FF2B5EF4-FFF2-40B4-BE49-F238E27FC236}">
                <a16:creationId xmlns:a16="http://schemas.microsoft.com/office/drawing/2014/main" id="{C53429FC-4108-A770-AA4A-EDAB8D44788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682629" y="4463703"/>
            <a:ext cx="3420425" cy="2394297"/>
          </a:xfrm>
          <a:prstGeom prst="rect">
            <a:avLst/>
          </a:prstGeom>
          <a:noFill/>
          <a:extLst>
            <a:ext uri="{909E8E84-426E-40DD-AFC4-6F175D3DCCD1}">
              <a14:hiddenFill xmlns:a14="http://schemas.microsoft.com/office/drawing/2010/main">
                <a:solidFill>
                  <a:srgbClr val="FFFFFF"/>
                </a:solidFill>
              </a14:hiddenFill>
            </a:ext>
          </a:extLst>
        </p:spPr>
      </p:pic>
      <p:sp>
        <p:nvSpPr>
          <p:cNvPr id="5" name="Content Placeholder 4">
            <a:extLst>
              <a:ext uri="{FF2B5EF4-FFF2-40B4-BE49-F238E27FC236}">
                <a16:creationId xmlns:a16="http://schemas.microsoft.com/office/drawing/2014/main" id="{FC7AD785-3AA0-D519-89C8-AB50EF55428F}"/>
              </a:ext>
            </a:extLst>
          </p:cNvPr>
          <p:cNvSpPr>
            <a:spLocks noGrp="1"/>
          </p:cNvSpPr>
          <p:nvPr>
            <p:ph sz="half" idx="2"/>
          </p:nvPr>
        </p:nvSpPr>
        <p:spPr>
          <a:xfrm>
            <a:off x="7102362" y="1520402"/>
            <a:ext cx="4000692" cy="3574517"/>
          </a:xfrm>
        </p:spPr>
        <p:txBody>
          <a:bodyPr>
            <a:normAutofit fontScale="92500" lnSpcReduction="10000"/>
          </a:bodyPr>
          <a:lstStyle/>
          <a:p>
            <a:pPr marL="0" indent="0">
              <a:buNone/>
            </a:pPr>
            <a:r>
              <a:rPr lang="en-US" dirty="0"/>
              <a:t>The largest referral center &amp; teaching hospital in Hawaii</a:t>
            </a:r>
          </a:p>
          <a:p>
            <a:pPr lvl="1"/>
            <a:r>
              <a:rPr lang="en-US" dirty="0"/>
              <a:t>QMC Liver Clinic - 501</a:t>
            </a:r>
          </a:p>
          <a:p>
            <a:pPr lvl="1"/>
            <a:r>
              <a:rPr lang="en-US" dirty="0"/>
              <a:t>QMC Transplant Center - 401</a:t>
            </a:r>
          </a:p>
          <a:p>
            <a:pPr lvl="1"/>
            <a:r>
              <a:rPr lang="en-US" dirty="0"/>
              <a:t>QMC GI Services - 501</a:t>
            </a:r>
          </a:p>
          <a:p>
            <a:pPr lvl="1"/>
            <a:r>
              <a:rPr lang="en-US" dirty="0"/>
              <a:t>QCSP Endoscopy Center – 701</a:t>
            </a:r>
          </a:p>
          <a:p>
            <a:pPr lvl="1"/>
            <a:r>
              <a:rPr lang="en-US" dirty="0"/>
              <a:t>Kamehameha IV - GI Endoscopy Suite</a:t>
            </a:r>
          </a:p>
          <a:p>
            <a:pPr marL="457200" lvl="1" indent="0">
              <a:buNone/>
            </a:pPr>
            <a:endParaRPr lang="en-US" dirty="0"/>
          </a:p>
        </p:txBody>
      </p:sp>
      <p:pic>
        <p:nvPicPr>
          <p:cNvPr id="3" name="Picture 2" descr="QMC Conference Center Parking Information - Kokua Mau">
            <a:extLst>
              <a:ext uri="{FF2B5EF4-FFF2-40B4-BE49-F238E27FC236}">
                <a16:creationId xmlns:a16="http://schemas.microsoft.com/office/drawing/2014/main" id="{87DE216E-1002-2548-937C-8F8A55AF3FD3}"/>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0" y="0"/>
            <a:ext cx="4873083" cy="304080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Queen's Medical Center nurses provide three day strike dates">
            <a:extLst>
              <a:ext uri="{FF2B5EF4-FFF2-40B4-BE49-F238E27FC236}">
                <a16:creationId xmlns:a16="http://schemas.microsoft.com/office/drawing/2014/main" id="{A562E059-C720-F5F8-8B42-4A8B6AB1C64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21076" y="4141293"/>
            <a:ext cx="4223999" cy="2394297"/>
          </a:xfrm>
          <a:prstGeom prst="rect">
            <a:avLst/>
          </a:prstGeom>
          <a:noFill/>
          <a:extLst>
            <a:ext uri="{909E8E84-426E-40DD-AFC4-6F175D3DCCD1}">
              <a14:hiddenFill xmlns:a14="http://schemas.microsoft.com/office/drawing/2010/main">
                <a:solidFill>
                  <a:srgbClr val="FFFFFF"/>
                </a:solidFill>
              </a14:hiddenFill>
            </a:ext>
          </a:extLst>
        </p:spPr>
      </p:pic>
      <p:sp>
        <p:nvSpPr>
          <p:cNvPr id="6" name="Frame 5">
            <a:extLst>
              <a:ext uri="{FF2B5EF4-FFF2-40B4-BE49-F238E27FC236}">
                <a16:creationId xmlns:a16="http://schemas.microsoft.com/office/drawing/2014/main" id="{9C29DE84-B560-F0E3-ACA6-32783436C1A3}"/>
              </a:ext>
            </a:extLst>
          </p:cNvPr>
          <p:cNvSpPr/>
          <p:nvPr/>
        </p:nvSpPr>
        <p:spPr>
          <a:xfrm>
            <a:off x="1719003" y="-1"/>
            <a:ext cx="3154080" cy="2313877"/>
          </a:xfrm>
          <a:prstGeom prst="frame">
            <a:avLst>
              <a:gd name="adj1" fmla="val 2380"/>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solidFill>
                <a:schemeClr val="tx1"/>
              </a:solidFill>
            </a:endParaRPr>
          </a:p>
        </p:txBody>
      </p:sp>
      <p:pic>
        <p:nvPicPr>
          <p:cNvPr id="1030" name="Picture 6" descr="The Queen's Medical Center Services – The Queen′s Health Systems">
            <a:extLst>
              <a:ext uri="{FF2B5EF4-FFF2-40B4-BE49-F238E27FC236}">
                <a16:creationId xmlns:a16="http://schemas.microsoft.com/office/drawing/2014/main" id="{1D12CBBC-7A0F-0B83-4368-48D32ACDDB8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0" y="3040804"/>
            <a:ext cx="3780722" cy="245900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6104362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460DB5-A875-6EDF-34D4-0018F27A2526}"/>
              </a:ext>
            </a:extLst>
          </p:cNvPr>
          <p:cNvSpPr>
            <a:spLocks noGrp="1"/>
          </p:cNvSpPr>
          <p:nvPr>
            <p:ph type="title"/>
          </p:nvPr>
        </p:nvSpPr>
        <p:spPr>
          <a:xfrm>
            <a:off x="2609874" y="808056"/>
            <a:ext cx="7950984" cy="1081705"/>
          </a:xfrm>
        </p:spPr>
        <p:txBody>
          <a:bodyPr/>
          <a:lstStyle/>
          <a:p>
            <a:r>
              <a:rPr lang="en-US" dirty="0"/>
              <a:t>GI Faculty </a:t>
            </a:r>
          </a:p>
        </p:txBody>
      </p:sp>
      <p:sp>
        <p:nvSpPr>
          <p:cNvPr id="3" name="Content Placeholder 2">
            <a:extLst>
              <a:ext uri="{FF2B5EF4-FFF2-40B4-BE49-F238E27FC236}">
                <a16:creationId xmlns:a16="http://schemas.microsoft.com/office/drawing/2014/main" id="{F8031D0E-80A6-B34B-5302-3034D6FB22FF}"/>
              </a:ext>
            </a:extLst>
          </p:cNvPr>
          <p:cNvSpPr>
            <a:spLocks noGrp="1"/>
          </p:cNvSpPr>
          <p:nvPr>
            <p:ph sz="half" idx="1"/>
          </p:nvPr>
        </p:nvSpPr>
        <p:spPr>
          <a:xfrm>
            <a:off x="2221906" y="1957556"/>
            <a:ext cx="4266882" cy="4186943"/>
          </a:xfrm>
        </p:spPr>
        <p:txBody>
          <a:bodyPr>
            <a:noAutofit/>
          </a:bodyPr>
          <a:lstStyle/>
          <a:p>
            <a:r>
              <a:rPr lang="en-US" sz="1200" b="1" dirty="0"/>
              <a:t>QHS – Core Faculty</a:t>
            </a:r>
          </a:p>
          <a:p>
            <a:pPr lvl="1"/>
            <a:r>
              <a:rPr lang="en-US" sz="1200" dirty="0"/>
              <a:t>Scott Kuwada, MD, </a:t>
            </a:r>
            <a:br>
              <a:rPr lang="en-US" sz="1200" dirty="0"/>
            </a:br>
            <a:r>
              <a:rPr lang="en-US" sz="1200" dirty="0"/>
              <a:t>Program Director &amp; Chair of Medicine</a:t>
            </a:r>
          </a:p>
          <a:p>
            <a:pPr lvl="1"/>
            <a:r>
              <a:rPr lang="en-US" sz="1200" dirty="0"/>
              <a:t>Gavin Park, MD, </a:t>
            </a:r>
            <a:br>
              <a:rPr lang="en-US" sz="1200" dirty="0"/>
            </a:br>
            <a:r>
              <a:rPr lang="en-US" sz="1200" dirty="0"/>
              <a:t>Associate Program Director, Gen GI</a:t>
            </a:r>
          </a:p>
          <a:p>
            <a:pPr lvl="1"/>
            <a:r>
              <a:rPr lang="en-US" sz="1200" dirty="0"/>
              <a:t>Larissa Fujii-Lau, MD, Advanced Endoscopist</a:t>
            </a:r>
            <a:br>
              <a:rPr lang="en-US" sz="1200" dirty="0"/>
            </a:br>
            <a:endParaRPr lang="en-US" sz="1200" dirty="0"/>
          </a:p>
          <a:p>
            <a:pPr lvl="1"/>
            <a:r>
              <a:rPr lang="en-US" sz="1200" dirty="0"/>
              <a:t>Chuong Tran, MD, Hepatology/Liver Transplant</a:t>
            </a:r>
            <a:br>
              <a:rPr lang="en-US" sz="1200" dirty="0"/>
            </a:br>
            <a:endParaRPr lang="en-US" sz="1200" dirty="0"/>
          </a:p>
          <a:p>
            <a:pPr lvl="1"/>
            <a:r>
              <a:rPr lang="en-US" sz="1200" dirty="0"/>
              <a:t>Julia Zhang, MD, Gen GI (starting Jan 2026)</a:t>
            </a:r>
          </a:p>
          <a:p>
            <a:pPr lvl="1"/>
            <a:r>
              <a:rPr lang="en-US" sz="1200" dirty="0"/>
              <a:t>Teaching Attendings: Dan Chan, MD, Brandon Yim, MD, Kraig Young, MD, Nour Hamade, MD, Christy Ann Gilman, MD, Jaclyn </a:t>
            </a:r>
            <a:r>
              <a:rPr lang="en-US" sz="1200" dirty="0" err="1"/>
              <a:t>Kagihara</a:t>
            </a:r>
            <a:r>
              <a:rPr lang="en-US" sz="1200" dirty="0"/>
              <a:t>, MD</a:t>
            </a:r>
          </a:p>
        </p:txBody>
      </p:sp>
      <p:sp>
        <p:nvSpPr>
          <p:cNvPr id="4" name="Content Placeholder 3">
            <a:extLst>
              <a:ext uri="{FF2B5EF4-FFF2-40B4-BE49-F238E27FC236}">
                <a16:creationId xmlns:a16="http://schemas.microsoft.com/office/drawing/2014/main" id="{2F5F9485-D5E1-2FE4-BAA6-EF95B8E81D3D}"/>
              </a:ext>
            </a:extLst>
          </p:cNvPr>
          <p:cNvSpPr>
            <a:spLocks noGrp="1"/>
          </p:cNvSpPr>
          <p:nvPr>
            <p:ph sz="half" idx="2"/>
          </p:nvPr>
        </p:nvSpPr>
        <p:spPr/>
        <p:txBody>
          <a:bodyPr>
            <a:noAutofit/>
          </a:bodyPr>
          <a:lstStyle/>
          <a:p>
            <a:pPr>
              <a:lnSpc>
                <a:spcPct val="100000"/>
              </a:lnSpc>
              <a:spcAft>
                <a:spcPts val="0"/>
              </a:spcAft>
              <a:buFont typeface="Wingdings" panose="05000000000000000000" pitchFamily="2" charset="2"/>
              <a:buChar char="Ø"/>
            </a:pPr>
            <a:r>
              <a:rPr lang="en-US" sz="1200" dirty="0"/>
              <a:t>QMC</a:t>
            </a:r>
          </a:p>
          <a:p>
            <a:pPr lvl="1">
              <a:lnSpc>
                <a:spcPct val="100000"/>
              </a:lnSpc>
              <a:spcAft>
                <a:spcPts val="0"/>
              </a:spcAft>
              <a:buFont typeface="Wingdings" panose="05000000000000000000" pitchFamily="2" charset="2"/>
              <a:buChar char="Ø"/>
            </a:pPr>
            <a:r>
              <a:rPr lang="en-US" sz="1200" dirty="0"/>
              <a:t>Marcia Leung, MD</a:t>
            </a:r>
          </a:p>
          <a:p>
            <a:pPr>
              <a:lnSpc>
                <a:spcPct val="100000"/>
              </a:lnSpc>
              <a:spcAft>
                <a:spcPts val="0"/>
              </a:spcAft>
              <a:buFont typeface="Wingdings" panose="05000000000000000000" pitchFamily="2" charset="2"/>
              <a:buChar char="Ø"/>
            </a:pPr>
            <a:r>
              <a:rPr lang="en-US" sz="1200" dirty="0"/>
              <a:t>Straub</a:t>
            </a:r>
          </a:p>
          <a:p>
            <a:pPr lvl="1">
              <a:lnSpc>
                <a:spcPct val="100000"/>
              </a:lnSpc>
              <a:spcAft>
                <a:spcPts val="0"/>
              </a:spcAft>
              <a:buFont typeface="Wingdings" panose="05000000000000000000" pitchFamily="2" charset="2"/>
              <a:buChar char="Ø"/>
            </a:pPr>
            <a:r>
              <a:rPr lang="en-US" sz="1200" dirty="0"/>
              <a:t>Tim Swindoll, MD &amp; James O’Brien</a:t>
            </a:r>
          </a:p>
          <a:p>
            <a:pPr>
              <a:lnSpc>
                <a:spcPct val="100000"/>
              </a:lnSpc>
              <a:spcAft>
                <a:spcPts val="0"/>
              </a:spcAft>
              <a:buFont typeface="Wingdings" panose="05000000000000000000" pitchFamily="2" charset="2"/>
              <a:buChar char="Ø"/>
            </a:pPr>
            <a:r>
              <a:rPr lang="en-US" sz="1200" dirty="0"/>
              <a:t>Kuakini</a:t>
            </a:r>
          </a:p>
          <a:p>
            <a:pPr lvl="1">
              <a:lnSpc>
                <a:spcPct val="100000"/>
              </a:lnSpc>
              <a:spcAft>
                <a:spcPts val="0"/>
              </a:spcAft>
              <a:buFont typeface="Wingdings" panose="05000000000000000000" pitchFamily="2" charset="2"/>
              <a:buChar char="Ø"/>
            </a:pPr>
            <a:r>
              <a:rPr lang="en-US" sz="1200" dirty="0"/>
              <a:t>Kristi Lopez, MD</a:t>
            </a:r>
          </a:p>
          <a:p>
            <a:pPr>
              <a:lnSpc>
                <a:spcPct val="100000"/>
              </a:lnSpc>
              <a:spcAft>
                <a:spcPts val="0"/>
              </a:spcAft>
              <a:buFont typeface="Wingdings" panose="05000000000000000000" pitchFamily="2" charset="2"/>
              <a:buChar char="Ø"/>
            </a:pPr>
            <a:r>
              <a:rPr lang="en-US" sz="1200" dirty="0"/>
              <a:t>Pacific Endoscopy Center</a:t>
            </a:r>
          </a:p>
          <a:p>
            <a:pPr lvl="1">
              <a:lnSpc>
                <a:spcPct val="100000"/>
              </a:lnSpc>
              <a:spcAft>
                <a:spcPts val="0"/>
              </a:spcAft>
              <a:buFont typeface="Wingdings" panose="05000000000000000000" pitchFamily="2" charset="2"/>
              <a:buChar char="Ø"/>
            </a:pPr>
            <a:r>
              <a:rPr lang="en-US" sz="1200" dirty="0"/>
              <a:t>Robert Wong, MD</a:t>
            </a:r>
          </a:p>
          <a:p>
            <a:pPr>
              <a:lnSpc>
                <a:spcPct val="100000"/>
              </a:lnSpc>
              <a:spcAft>
                <a:spcPts val="0"/>
              </a:spcAft>
              <a:buFont typeface="Wingdings" panose="05000000000000000000" pitchFamily="2" charset="2"/>
              <a:buChar char="Ø"/>
            </a:pPr>
            <a:r>
              <a:rPr lang="en-US" sz="1200" dirty="0"/>
              <a:t>Ohana Gastro</a:t>
            </a:r>
          </a:p>
          <a:p>
            <a:pPr lvl="1">
              <a:lnSpc>
                <a:spcPct val="100000"/>
              </a:lnSpc>
              <a:spcAft>
                <a:spcPts val="0"/>
              </a:spcAft>
              <a:buFont typeface="Wingdings" panose="05000000000000000000" pitchFamily="2" charset="2"/>
              <a:buChar char="Ø"/>
            </a:pPr>
            <a:r>
              <a:rPr lang="en-US" sz="1200" dirty="0"/>
              <a:t>Mel Ona, MD</a:t>
            </a:r>
          </a:p>
          <a:p>
            <a:pPr>
              <a:lnSpc>
                <a:spcPct val="100000"/>
              </a:lnSpc>
              <a:spcAft>
                <a:spcPts val="0"/>
              </a:spcAft>
              <a:buFont typeface="Wingdings" panose="05000000000000000000" pitchFamily="2" charset="2"/>
              <a:buChar char="Ø"/>
            </a:pPr>
            <a:r>
              <a:rPr lang="en-US" sz="1200" dirty="0"/>
              <a:t>HMC East</a:t>
            </a:r>
          </a:p>
          <a:p>
            <a:pPr lvl="1">
              <a:lnSpc>
                <a:spcPct val="100000"/>
              </a:lnSpc>
              <a:spcAft>
                <a:spcPts val="0"/>
              </a:spcAft>
              <a:buFont typeface="Wingdings" panose="05000000000000000000" pitchFamily="2" charset="2"/>
              <a:buChar char="Ø"/>
            </a:pPr>
            <a:r>
              <a:rPr lang="en-US" sz="1200" dirty="0"/>
              <a:t>Ankur Jain, MD &amp; Shilpa Jain, MD</a:t>
            </a:r>
          </a:p>
          <a:p>
            <a:endParaRPr lang="en-US" sz="1200" dirty="0"/>
          </a:p>
          <a:p>
            <a:pPr marL="457200" lvl="1" indent="0">
              <a:buNone/>
            </a:pPr>
            <a:endParaRPr lang="en-US" sz="1200" dirty="0"/>
          </a:p>
          <a:p>
            <a:endParaRPr lang="en-US" sz="1200" dirty="0"/>
          </a:p>
          <a:p>
            <a:pPr lvl="1"/>
            <a:endParaRPr lang="en-US" sz="1200" dirty="0"/>
          </a:p>
        </p:txBody>
      </p:sp>
      <p:pic>
        <p:nvPicPr>
          <p:cNvPr id="8" name="Picture 10" descr="UH Department of Medicine Annual Report 2022-2023 by UHMed JABSOM - Issuu">
            <a:extLst>
              <a:ext uri="{FF2B5EF4-FFF2-40B4-BE49-F238E27FC236}">
                <a16:creationId xmlns:a16="http://schemas.microsoft.com/office/drawing/2014/main" id="{537EB3D4-4A48-B3E7-D1A0-8FA669C1CA1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9259" y="2262078"/>
            <a:ext cx="430194" cy="4754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4">
            <a:extLst>
              <a:ext uri="{FF2B5EF4-FFF2-40B4-BE49-F238E27FC236}">
                <a16:creationId xmlns:a16="http://schemas.microsoft.com/office/drawing/2014/main" id="{8BAA561D-5A65-3839-F86A-DB5B3AC16F5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319259" y="2839527"/>
            <a:ext cx="430194" cy="47545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2" descr="Larissa La Fujii Lau | The Queen's Health Systems">
            <a:extLst>
              <a:ext uri="{FF2B5EF4-FFF2-40B4-BE49-F238E27FC236}">
                <a16:creationId xmlns:a16="http://schemas.microsoft.com/office/drawing/2014/main" id="{3FFA4DB9-62C3-3530-4F0C-79AE8E06A8F3}"/>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9259" y="3360222"/>
            <a:ext cx="430194" cy="505448"/>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Chuong T Tran | The Queen's Health System">
            <a:extLst>
              <a:ext uri="{FF2B5EF4-FFF2-40B4-BE49-F238E27FC236}">
                <a16:creationId xmlns:a16="http://schemas.microsoft.com/office/drawing/2014/main" id="{08CD367C-E0CF-67B8-F063-85F1AA86E943}"/>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319260" y="3983232"/>
            <a:ext cx="430193" cy="5054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1922342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8ABC6A-A02C-C84E-082D-35AEBB1ACE58}"/>
              </a:ext>
            </a:extLst>
          </p:cNvPr>
          <p:cNvSpPr>
            <a:spLocks noGrp="1"/>
          </p:cNvSpPr>
          <p:nvPr>
            <p:ph type="title"/>
          </p:nvPr>
        </p:nvSpPr>
        <p:spPr/>
        <p:txBody>
          <a:bodyPr/>
          <a:lstStyle/>
          <a:p>
            <a:r>
              <a:rPr lang="en-US" dirty="0"/>
              <a:t>Our liver patients</a:t>
            </a:r>
          </a:p>
        </p:txBody>
      </p:sp>
      <p:sp>
        <p:nvSpPr>
          <p:cNvPr id="3" name="Content Placeholder 2">
            <a:extLst>
              <a:ext uri="{FF2B5EF4-FFF2-40B4-BE49-F238E27FC236}">
                <a16:creationId xmlns:a16="http://schemas.microsoft.com/office/drawing/2014/main" id="{8B1D9E90-43B8-AD7A-10CF-6429ECABA054}"/>
              </a:ext>
            </a:extLst>
          </p:cNvPr>
          <p:cNvSpPr>
            <a:spLocks noGrp="1"/>
          </p:cNvSpPr>
          <p:nvPr>
            <p:ph idx="1"/>
          </p:nvPr>
        </p:nvSpPr>
        <p:spPr/>
        <p:txBody>
          <a:bodyPr/>
          <a:lstStyle/>
          <a:p>
            <a:r>
              <a:rPr lang="en-US" dirty="0"/>
              <a:t>We are over 2 thousand miles from the nearest liver transplant center. </a:t>
            </a:r>
          </a:p>
          <a:p>
            <a:r>
              <a:rPr lang="en-US" dirty="0"/>
              <a:t>Most of our patients on the list for liver transplantation do not have the means to travel to and stay near Mainland liver transplant centers when activated. Many also do not have the means to travel to the Mainland for post-transplant care which requires highly specialized centers.</a:t>
            </a:r>
          </a:p>
        </p:txBody>
      </p:sp>
    </p:spTree>
    <p:extLst>
      <p:ext uri="{BB962C8B-B14F-4D97-AF65-F5344CB8AC3E}">
        <p14:creationId xmlns:p14="http://schemas.microsoft.com/office/powerpoint/2010/main" val="92759856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29EFC4-36AA-0D99-6D0F-67A76BC85314}"/>
              </a:ext>
            </a:extLst>
          </p:cNvPr>
          <p:cNvSpPr>
            <a:spLocks noGrp="1"/>
          </p:cNvSpPr>
          <p:nvPr>
            <p:ph type="title"/>
          </p:nvPr>
        </p:nvSpPr>
        <p:spPr/>
        <p:txBody>
          <a:bodyPr/>
          <a:lstStyle/>
          <a:p>
            <a:r>
              <a:rPr lang="en-US" dirty="0"/>
              <a:t>Liver Transplantation &amp; Hepatology</a:t>
            </a:r>
          </a:p>
        </p:txBody>
      </p:sp>
      <p:sp>
        <p:nvSpPr>
          <p:cNvPr id="3" name="Content Placeholder 2">
            <a:extLst>
              <a:ext uri="{FF2B5EF4-FFF2-40B4-BE49-F238E27FC236}">
                <a16:creationId xmlns:a16="http://schemas.microsoft.com/office/drawing/2014/main" id="{840341EC-0D8A-1CA3-3916-50E2E9F4CBEF}"/>
              </a:ext>
            </a:extLst>
          </p:cNvPr>
          <p:cNvSpPr>
            <a:spLocks noGrp="1"/>
          </p:cNvSpPr>
          <p:nvPr>
            <p:ph idx="1"/>
          </p:nvPr>
        </p:nvSpPr>
        <p:spPr>
          <a:xfrm>
            <a:off x="1049902" y="2052116"/>
            <a:ext cx="7796540" cy="3997828"/>
          </a:xfrm>
        </p:spPr>
        <p:txBody>
          <a:bodyPr>
            <a:normAutofit fontScale="85000" lnSpcReduction="20000"/>
          </a:bodyPr>
          <a:lstStyle/>
          <a:p>
            <a:r>
              <a:rPr lang="en-US" dirty="0"/>
              <a:t>1969 – Dr. Livingston Wong performed the first organ (kidney) transplantation in Hawaii at St. Francis Hospital</a:t>
            </a:r>
          </a:p>
          <a:p>
            <a:r>
              <a:rPr lang="en-US" dirty="0">
                <a:solidFill>
                  <a:srgbClr val="FFFF00"/>
                </a:solidFill>
              </a:rPr>
              <a:t>1993 – Dr. Linda Wong opened the liver clinic and performed Hawaii’s first liver transplant at St. Francis Hospital</a:t>
            </a:r>
          </a:p>
          <a:p>
            <a:r>
              <a:rPr lang="en-US" dirty="0">
                <a:solidFill>
                  <a:srgbClr val="FFFF00"/>
                </a:solidFill>
              </a:rPr>
              <a:t>2012 –liver transplant program moved to QMC</a:t>
            </a:r>
          </a:p>
          <a:p>
            <a:r>
              <a:rPr lang="en-US" dirty="0"/>
              <a:t>2022 – Permanent liver transplant hepatologist was hired by QMC</a:t>
            </a:r>
          </a:p>
          <a:p>
            <a:r>
              <a:rPr lang="en-US" dirty="0"/>
              <a:t>2023 – Second permanent liver transplant hepatologist was hired by QMC</a:t>
            </a:r>
          </a:p>
          <a:p>
            <a:r>
              <a:rPr lang="en-US" dirty="0"/>
              <a:t>2023 - &gt; 360 liver transplants (2,250 organ transplants) have been performed in Hawaii</a:t>
            </a:r>
          </a:p>
          <a:p>
            <a:r>
              <a:rPr lang="en-US" dirty="0"/>
              <a:t>QMC Liver Center is the only dedicated hepatology clinic in Hawaii.</a:t>
            </a:r>
          </a:p>
        </p:txBody>
      </p:sp>
      <p:pic>
        <p:nvPicPr>
          <p:cNvPr id="1026" name="Picture 2" descr="Livingston M. F. Wong, MD FACS Obituary | Honolulu Star-Advertiser">
            <a:extLst>
              <a:ext uri="{FF2B5EF4-FFF2-40B4-BE49-F238E27FC236}">
                <a16:creationId xmlns:a16="http://schemas.microsoft.com/office/drawing/2014/main" id="{A3B67510-D2F0-59A7-E0C8-68B6DB03028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8607" y="1980129"/>
            <a:ext cx="917640" cy="1077229"/>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descr="Linda Wong | Honolulu Star-Advertiser">
            <a:extLst>
              <a:ext uri="{FF2B5EF4-FFF2-40B4-BE49-F238E27FC236}">
                <a16:creationId xmlns:a16="http://schemas.microsoft.com/office/drawing/2014/main" id="{744C55D1-0D0F-87A1-7984-69F7EBFAB7F3}"/>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20162" t="17833" r="32428"/>
          <a:stretch/>
        </p:blipFill>
        <p:spPr bwMode="auto">
          <a:xfrm>
            <a:off x="8663659" y="3152203"/>
            <a:ext cx="1127536" cy="1300383"/>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Chuong T Tran | The Queen's Health System">
            <a:extLst>
              <a:ext uri="{FF2B5EF4-FFF2-40B4-BE49-F238E27FC236}">
                <a16:creationId xmlns:a16="http://schemas.microsoft.com/office/drawing/2014/main" id="{E39FD7A5-9EB6-AD28-B86F-33C14BAF9208}"/>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8897046" y="4475444"/>
            <a:ext cx="894149" cy="1198344"/>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Tomoki Sempokuya, MD (@SempokuyaMD) / X">
            <a:extLst>
              <a:ext uri="{FF2B5EF4-FFF2-40B4-BE49-F238E27FC236}">
                <a16:creationId xmlns:a16="http://schemas.microsoft.com/office/drawing/2014/main" id="{E4DEA561-8001-C7F0-AB2D-1B4E3DC7642B}"/>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9841799" y="4546252"/>
            <a:ext cx="1127536" cy="1127536"/>
          </a:xfrm>
          <a:prstGeom prst="rect">
            <a:avLst/>
          </a:prstGeom>
          <a:noFill/>
          <a:extLst>
            <a:ext uri="{909E8E84-426E-40DD-AFC4-6F175D3DCCD1}">
              <a14:hiddenFill xmlns:a14="http://schemas.microsoft.com/office/drawing/2010/main">
                <a:solidFill>
                  <a:srgbClr val="FFFFFF"/>
                </a:solidFill>
              </a14:hiddenFill>
            </a:ext>
          </a:extLst>
        </p:spPr>
      </p:pic>
      <p:pic>
        <p:nvPicPr>
          <p:cNvPr id="1034" name="Picture 10" descr="PRIME® Faculty Biography - Naoky Tsai, MD">
            <a:extLst>
              <a:ext uri="{FF2B5EF4-FFF2-40B4-BE49-F238E27FC236}">
                <a16:creationId xmlns:a16="http://schemas.microsoft.com/office/drawing/2014/main" id="{0BB19629-E584-8450-9A9F-534C8A2FCEC0}"/>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040459" y="3152203"/>
            <a:ext cx="784060" cy="11782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51909666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B150D5-3FA8-9F86-B87E-03652F91F83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53085F7A-F7EA-B8D8-4BD6-DC534E0B6AE0}"/>
              </a:ext>
            </a:extLst>
          </p:cNvPr>
          <p:cNvSpPr>
            <a:spLocks noGrp="1"/>
          </p:cNvSpPr>
          <p:nvPr>
            <p:ph sz="half" idx="1"/>
          </p:nvPr>
        </p:nvSpPr>
        <p:spPr/>
        <p:txBody>
          <a:bodyPr/>
          <a:lstStyle/>
          <a:p>
            <a:endParaRPr lang="en-US"/>
          </a:p>
        </p:txBody>
      </p:sp>
      <p:sp>
        <p:nvSpPr>
          <p:cNvPr id="4" name="Content Placeholder 3">
            <a:extLst>
              <a:ext uri="{FF2B5EF4-FFF2-40B4-BE49-F238E27FC236}">
                <a16:creationId xmlns:a16="http://schemas.microsoft.com/office/drawing/2014/main" id="{6DAEE5E8-E0D5-7AE4-1199-9EC7A27F42C0}"/>
              </a:ext>
            </a:extLst>
          </p:cNvPr>
          <p:cNvSpPr>
            <a:spLocks noGrp="1"/>
          </p:cNvSpPr>
          <p:nvPr>
            <p:ph sz="half" idx="2"/>
          </p:nvPr>
        </p:nvSpPr>
        <p:spPr/>
        <p:txBody>
          <a:bodyPr/>
          <a:lstStyle/>
          <a:p>
            <a:endParaRPr lang="en-US"/>
          </a:p>
        </p:txBody>
      </p:sp>
      <p:pic>
        <p:nvPicPr>
          <p:cNvPr id="9" name="Picture 8">
            <a:extLst>
              <a:ext uri="{FF2B5EF4-FFF2-40B4-BE49-F238E27FC236}">
                <a16:creationId xmlns:a16="http://schemas.microsoft.com/office/drawing/2014/main" id="{9A43438F-32D7-6F09-14A5-ADC9CDB77B23}"/>
              </a:ext>
            </a:extLst>
          </p:cNvPr>
          <p:cNvPicPr>
            <a:picLocks noChangeAspect="1"/>
          </p:cNvPicPr>
          <p:nvPr/>
        </p:nvPicPr>
        <p:blipFill>
          <a:blip r:embed="rId2"/>
          <a:stretch>
            <a:fillRect/>
          </a:stretch>
        </p:blipFill>
        <p:spPr>
          <a:xfrm>
            <a:off x="1502735" y="21094"/>
            <a:ext cx="9158177" cy="6794776"/>
          </a:xfrm>
          <a:prstGeom prst="rect">
            <a:avLst/>
          </a:prstGeom>
        </p:spPr>
      </p:pic>
    </p:spTree>
    <p:extLst>
      <p:ext uri="{BB962C8B-B14F-4D97-AF65-F5344CB8AC3E}">
        <p14:creationId xmlns:p14="http://schemas.microsoft.com/office/powerpoint/2010/main" val="152615586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B977F4-15F7-84ED-35B2-CE7BCF83CB0B}"/>
              </a:ext>
            </a:extLst>
          </p:cNvPr>
          <p:cNvSpPr>
            <a:spLocks noGrp="1"/>
          </p:cNvSpPr>
          <p:nvPr>
            <p:ph type="title"/>
          </p:nvPr>
        </p:nvSpPr>
        <p:spPr/>
        <p:txBody>
          <a:bodyPr/>
          <a:lstStyle/>
          <a:p>
            <a:r>
              <a:rPr lang="en-US" dirty="0"/>
              <a:t>Program Coordinators </a:t>
            </a:r>
          </a:p>
        </p:txBody>
      </p:sp>
      <p:sp>
        <p:nvSpPr>
          <p:cNvPr id="3" name="Content Placeholder 2">
            <a:extLst>
              <a:ext uri="{FF2B5EF4-FFF2-40B4-BE49-F238E27FC236}">
                <a16:creationId xmlns:a16="http://schemas.microsoft.com/office/drawing/2014/main" id="{B0B54136-5470-C0D3-8E80-CB83003044FE}"/>
              </a:ext>
            </a:extLst>
          </p:cNvPr>
          <p:cNvSpPr>
            <a:spLocks noGrp="1"/>
          </p:cNvSpPr>
          <p:nvPr>
            <p:ph sz="half" idx="1"/>
          </p:nvPr>
        </p:nvSpPr>
        <p:spPr/>
        <p:txBody>
          <a:bodyPr/>
          <a:lstStyle/>
          <a:p>
            <a:r>
              <a:rPr lang="en-US" dirty="0"/>
              <a:t>Kari Kim – Program Coordinator</a:t>
            </a:r>
          </a:p>
          <a:p>
            <a:r>
              <a:rPr lang="en-US" dirty="0"/>
              <a:t>Shauna Batad – Admin support</a:t>
            </a:r>
          </a:p>
          <a:p>
            <a:endParaRPr lang="en-US" dirty="0"/>
          </a:p>
        </p:txBody>
      </p:sp>
      <p:sp>
        <p:nvSpPr>
          <p:cNvPr id="4" name="Content Placeholder 3">
            <a:extLst>
              <a:ext uri="{FF2B5EF4-FFF2-40B4-BE49-F238E27FC236}">
                <a16:creationId xmlns:a16="http://schemas.microsoft.com/office/drawing/2014/main" id="{A08E4BD1-9218-5670-199E-288A9ACD0522}"/>
              </a:ext>
            </a:extLst>
          </p:cNvPr>
          <p:cNvSpPr>
            <a:spLocks noGrp="1"/>
          </p:cNvSpPr>
          <p:nvPr>
            <p:ph sz="half" idx="2"/>
          </p:nvPr>
        </p:nvSpPr>
        <p:spPr/>
        <p:txBody>
          <a:bodyPr/>
          <a:lstStyle/>
          <a:p>
            <a:r>
              <a:rPr lang="en-US" dirty="0"/>
              <a:t>Hawaii Residency Program</a:t>
            </a:r>
          </a:p>
          <a:p>
            <a:pPr lvl="1"/>
            <a:r>
              <a:rPr lang="en-US" dirty="0"/>
              <a:t>Employer of Residents and Fellows for U of Hawaii Sponsored Training Programs</a:t>
            </a:r>
          </a:p>
          <a:p>
            <a:pPr lvl="1"/>
            <a:r>
              <a:rPr lang="en-US" dirty="0"/>
              <a:t>Natalie Talamoa, MBA, Exec Dir.</a:t>
            </a:r>
          </a:p>
          <a:p>
            <a:pPr lvl="1"/>
            <a:r>
              <a:rPr lang="en-US" dirty="0"/>
              <a:t>Patty Carlson, Manager</a:t>
            </a:r>
          </a:p>
          <a:p>
            <a:pPr lvl="1"/>
            <a:endParaRPr lang="en-US" dirty="0"/>
          </a:p>
        </p:txBody>
      </p:sp>
    </p:spTree>
    <p:extLst>
      <p:ext uri="{BB962C8B-B14F-4D97-AF65-F5344CB8AC3E}">
        <p14:creationId xmlns:p14="http://schemas.microsoft.com/office/powerpoint/2010/main" val="295137805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2FB5663-D6FA-2B96-91EB-218D3197E07D}"/>
              </a:ext>
            </a:extLst>
          </p:cNvPr>
          <p:cNvSpPr/>
          <p:nvPr/>
        </p:nvSpPr>
        <p:spPr>
          <a:xfrm>
            <a:off x="578069" y="1355834"/>
            <a:ext cx="10268607" cy="5370787"/>
          </a:xfrm>
          <a:prstGeom prst="rect">
            <a:avLst/>
          </a:prstGeom>
          <a:solidFill>
            <a:schemeClr val="tx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a:extLst>
              <a:ext uri="{FF2B5EF4-FFF2-40B4-BE49-F238E27FC236}">
                <a16:creationId xmlns:a16="http://schemas.microsoft.com/office/drawing/2014/main" id="{E030F3BD-3A73-A597-FAAE-C4F1CCC134EB}"/>
              </a:ext>
            </a:extLst>
          </p:cNvPr>
          <p:cNvSpPr>
            <a:spLocks noGrp="1"/>
          </p:cNvSpPr>
          <p:nvPr>
            <p:ph type="title"/>
          </p:nvPr>
        </p:nvSpPr>
        <p:spPr/>
        <p:txBody>
          <a:bodyPr/>
          <a:lstStyle/>
          <a:p>
            <a:r>
              <a:rPr lang="en-US" dirty="0"/>
              <a:t>Block Diagram</a:t>
            </a:r>
          </a:p>
        </p:txBody>
      </p:sp>
      <p:pic>
        <p:nvPicPr>
          <p:cNvPr id="5" name="Content Placeholder 4">
            <a:extLst>
              <a:ext uri="{FF2B5EF4-FFF2-40B4-BE49-F238E27FC236}">
                <a16:creationId xmlns:a16="http://schemas.microsoft.com/office/drawing/2014/main" id="{236609A2-CF75-9E43-65FE-2DDBC7FA9078}"/>
              </a:ext>
            </a:extLst>
          </p:cNvPr>
          <p:cNvPicPr>
            <a:picLocks noGrp="1" noChangeAspect="1"/>
          </p:cNvPicPr>
          <p:nvPr>
            <p:ph idx="1"/>
          </p:nvPr>
        </p:nvPicPr>
        <p:blipFill>
          <a:blip r:embed="rId2"/>
          <a:stretch>
            <a:fillRect/>
          </a:stretch>
        </p:blipFill>
        <p:spPr>
          <a:xfrm>
            <a:off x="1408330" y="1119007"/>
            <a:ext cx="8441840" cy="6350102"/>
          </a:xfrm>
        </p:spPr>
      </p:pic>
    </p:spTree>
    <p:extLst>
      <p:ext uri="{BB962C8B-B14F-4D97-AF65-F5344CB8AC3E}">
        <p14:creationId xmlns:p14="http://schemas.microsoft.com/office/powerpoint/2010/main" val="283368999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2116D5-89DB-37D3-023C-45797EB5D656}"/>
              </a:ext>
            </a:extLst>
          </p:cNvPr>
          <p:cNvSpPr>
            <a:spLocks noGrp="1"/>
          </p:cNvSpPr>
          <p:nvPr>
            <p:ph type="title"/>
          </p:nvPr>
        </p:nvSpPr>
        <p:spPr>
          <a:xfrm>
            <a:off x="2611808" y="543136"/>
            <a:ext cx="7958331" cy="3558845"/>
          </a:xfrm>
        </p:spPr>
        <p:txBody>
          <a:bodyPr/>
          <a:lstStyle/>
          <a:p>
            <a:r>
              <a:rPr lang="en-US" dirty="0"/>
              <a:t>GI Continuity Clinics</a:t>
            </a:r>
          </a:p>
        </p:txBody>
      </p:sp>
      <p:sp>
        <p:nvSpPr>
          <p:cNvPr id="3" name="Content Placeholder 2">
            <a:extLst>
              <a:ext uri="{FF2B5EF4-FFF2-40B4-BE49-F238E27FC236}">
                <a16:creationId xmlns:a16="http://schemas.microsoft.com/office/drawing/2014/main" id="{BD703BE5-DA94-357C-D8BE-BB809AD1F753}"/>
              </a:ext>
            </a:extLst>
          </p:cNvPr>
          <p:cNvSpPr>
            <a:spLocks noGrp="1"/>
          </p:cNvSpPr>
          <p:nvPr>
            <p:ph idx="1"/>
          </p:nvPr>
        </p:nvSpPr>
        <p:spPr>
          <a:xfrm>
            <a:off x="2692703" y="1419729"/>
            <a:ext cx="7796540" cy="1545662"/>
          </a:xfrm>
        </p:spPr>
        <p:txBody>
          <a:bodyPr>
            <a:normAutofit/>
          </a:bodyPr>
          <a:lstStyle/>
          <a:p>
            <a:r>
              <a:rPr lang="en-US" dirty="0"/>
              <a:t>½ day per week X 3 yrs</a:t>
            </a:r>
          </a:p>
          <a:p>
            <a:pPr marL="0" indent="0">
              <a:buNone/>
            </a:pPr>
            <a:br>
              <a:rPr lang="en-US" dirty="0"/>
            </a:br>
            <a:endParaRPr lang="en-US" dirty="0"/>
          </a:p>
          <a:p>
            <a:pPr marL="0" indent="0">
              <a:buNone/>
            </a:pPr>
            <a:endParaRPr lang="en-US" dirty="0"/>
          </a:p>
        </p:txBody>
      </p:sp>
      <p:sp>
        <p:nvSpPr>
          <p:cNvPr id="4" name="TextBox 3">
            <a:extLst>
              <a:ext uri="{FF2B5EF4-FFF2-40B4-BE49-F238E27FC236}">
                <a16:creationId xmlns:a16="http://schemas.microsoft.com/office/drawing/2014/main" id="{BC2A2FBB-B905-5F06-97EC-659143A3BF8D}"/>
              </a:ext>
            </a:extLst>
          </p:cNvPr>
          <p:cNvSpPr txBox="1"/>
          <p:nvPr/>
        </p:nvSpPr>
        <p:spPr>
          <a:xfrm>
            <a:off x="2273182" y="2551837"/>
            <a:ext cx="8100404" cy="3477875"/>
          </a:xfrm>
          <a:prstGeom prst="rect">
            <a:avLst/>
          </a:prstGeom>
          <a:noFill/>
        </p:spPr>
        <p:txBody>
          <a:bodyPr wrap="square" rtlCol="0">
            <a:spAutoFit/>
          </a:bodyPr>
          <a:lstStyle/>
          <a:p>
            <a:pPr algn="r"/>
            <a:r>
              <a:rPr lang="en-US" sz="3400" dirty="0"/>
              <a:t>Other Committees</a:t>
            </a:r>
          </a:p>
          <a:p>
            <a:pPr algn="r"/>
            <a:endParaRPr lang="en-US" sz="3400" dirty="0"/>
          </a:p>
          <a:p>
            <a:pPr marL="800100" lvl="1" indent="-342900">
              <a:buFont typeface="Wingdings" panose="05000000000000000000" pitchFamily="2" charset="2"/>
              <a:buChar char="§"/>
            </a:pPr>
            <a:r>
              <a:rPr lang="en-US" sz="2000" dirty="0"/>
              <a:t>Clinical Competency Committee </a:t>
            </a:r>
            <a:br>
              <a:rPr lang="en-US" sz="2000" dirty="0"/>
            </a:br>
            <a:endParaRPr lang="en-US" sz="2000" dirty="0"/>
          </a:p>
          <a:p>
            <a:pPr marL="800100" lvl="1" indent="-342900">
              <a:buFont typeface="Wingdings" panose="05000000000000000000" pitchFamily="2" charset="2"/>
              <a:buChar char="§"/>
            </a:pPr>
            <a:r>
              <a:rPr lang="en-US" sz="2000" dirty="0"/>
              <a:t>Program Evaluation Committee</a:t>
            </a:r>
          </a:p>
          <a:p>
            <a:endParaRPr lang="en-US" sz="2000" dirty="0"/>
          </a:p>
          <a:p>
            <a:pPr algn="r"/>
            <a:endParaRPr lang="en-US" dirty="0"/>
          </a:p>
          <a:p>
            <a:pPr algn="r"/>
            <a:endParaRPr lang="en-US" dirty="0"/>
          </a:p>
          <a:p>
            <a:pPr algn="r"/>
            <a:endParaRPr lang="en-US" dirty="0"/>
          </a:p>
          <a:p>
            <a:pPr algn="r"/>
            <a:endParaRPr lang="en-US" dirty="0"/>
          </a:p>
        </p:txBody>
      </p:sp>
    </p:spTree>
    <p:extLst>
      <p:ext uri="{BB962C8B-B14F-4D97-AF65-F5344CB8AC3E}">
        <p14:creationId xmlns:p14="http://schemas.microsoft.com/office/powerpoint/2010/main" val="416499025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9DA00B4-E7BF-6E98-A84B-8E3DA39652F8}"/>
              </a:ext>
            </a:extLst>
          </p:cNvPr>
          <p:cNvSpPr>
            <a:spLocks noGrp="1"/>
          </p:cNvSpPr>
          <p:nvPr>
            <p:ph type="title"/>
          </p:nvPr>
        </p:nvSpPr>
        <p:spPr/>
        <p:txBody>
          <a:bodyPr/>
          <a:lstStyle/>
          <a:p>
            <a:r>
              <a:rPr lang="en-US" dirty="0"/>
              <a:t>GI Call, Day-Off Policy, PTO</a:t>
            </a:r>
          </a:p>
        </p:txBody>
      </p:sp>
      <p:sp>
        <p:nvSpPr>
          <p:cNvPr id="3" name="Content Placeholder 2">
            <a:extLst>
              <a:ext uri="{FF2B5EF4-FFF2-40B4-BE49-F238E27FC236}">
                <a16:creationId xmlns:a16="http://schemas.microsoft.com/office/drawing/2014/main" id="{198871F0-1E61-7DC1-B836-4772EDBBD1E0}"/>
              </a:ext>
            </a:extLst>
          </p:cNvPr>
          <p:cNvSpPr>
            <a:spLocks noGrp="1"/>
          </p:cNvSpPr>
          <p:nvPr>
            <p:ph idx="1"/>
          </p:nvPr>
        </p:nvSpPr>
        <p:spPr/>
        <p:txBody>
          <a:bodyPr/>
          <a:lstStyle/>
          <a:p>
            <a:r>
              <a:rPr lang="en-US" dirty="0"/>
              <a:t>It is essential training for GI fellows to learn how to deal with GI emergencies.</a:t>
            </a:r>
          </a:p>
          <a:p>
            <a:r>
              <a:rPr lang="en-US" dirty="0"/>
              <a:t>At-home call is scheduled Q 4 evenings (M-Sa)</a:t>
            </a:r>
          </a:p>
          <a:p>
            <a:r>
              <a:rPr lang="en-US" dirty="0"/>
              <a:t>24 hours off per week: 0700 Sunday </a:t>
            </a:r>
            <a:r>
              <a:rPr lang="en-US" dirty="0">
                <a:sym typeface="Wingdings" pitchFamily="2" charset="2"/>
              </a:rPr>
              <a:t> 0700 Monday</a:t>
            </a:r>
          </a:p>
          <a:p>
            <a:r>
              <a:rPr lang="en-US">
                <a:sym typeface="Wingdings" pitchFamily="2" charset="2"/>
              </a:rPr>
              <a:t>Conference </a:t>
            </a:r>
            <a:r>
              <a:rPr lang="en-US" dirty="0">
                <a:sym typeface="Wingdings" pitchFamily="2" charset="2"/>
              </a:rPr>
              <a:t>leave = 1 week/year</a:t>
            </a:r>
          </a:p>
          <a:p>
            <a:r>
              <a:rPr lang="en-US" dirty="0">
                <a:sym typeface="Wingdings" pitchFamily="2" charset="2"/>
              </a:rPr>
              <a:t>Vacation = 3 weeks/year</a:t>
            </a:r>
            <a:endParaRPr lang="en-US" dirty="0"/>
          </a:p>
          <a:p>
            <a:endParaRPr lang="en-US" dirty="0"/>
          </a:p>
        </p:txBody>
      </p:sp>
    </p:spTree>
    <p:extLst>
      <p:ext uri="{BB962C8B-B14F-4D97-AF65-F5344CB8AC3E}">
        <p14:creationId xmlns:p14="http://schemas.microsoft.com/office/powerpoint/2010/main" val="461509042"/>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642C860-50E7-00E4-F629-E594E2AFD329}"/>
              </a:ext>
            </a:extLst>
          </p:cNvPr>
          <p:cNvSpPr>
            <a:spLocks noGrp="1"/>
          </p:cNvSpPr>
          <p:nvPr>
            <p:ph type="title"/>
          </p:nvPr>
        </p:nvSpPr>
        <p:spPr/>
        <p:txBody>
          <a:bodyPr/>
          <a:lstStyle/>
          <a:p>
            <a:r>
              <a:rPr lang="en-US" dirty="0"/>
              <a:t>GI Conferences</a:t>
            </a:r>
          </a:p>
        </p:txBody>
      </p:sp>
      <p:sp>
        <p:nvSpPr>
          <p:cNvPr id="4" name="Content Placeholder 3">
            <a:extLst>
              <a:ext uri="{FF2B5EF4-FFF2-40B4-BE49-F238E27FC236}">
                <a16:creationId xmlns:a16="http://schemas.microsoft.com/office/drawing/2014/main" id="{0B9BACA5-25EC-AD84-BA4A-7A0FCFF63015}"/>
              </a:ext>
            </a:extLst>
          </p:cNvPr>
          <p:cNvSpPr>
            <a:spLocks noGrp="1"/>
          </p:cNvSpPr>
          <p:nvPr>
            <p:ph sz="half" idx="1"/>
          </p:nvPr>
        </p:nvSpPr>
        <p:spPr/>
        <p:txBody>
          <a:bodyPr/>
          <a:lstStyle/>
          <a:p>
            <a:r>
              <a:rPr lang="en-US" dirty="0"/>
              <a:t>Weekly Case Conference</a:t>
            </a:r>
          </a:p>
          <a:p>
            <a:pPr lvl="1"/>
            <a:r>
              <a:rPr lang="en-US" dirty="0"/>
              <a:t>Fellows’ Case Conference</a:t>
            </a:r>
          </a:p>
          <a:p>
            <a:pPr lvl="1"/>
            <a:r>
              <a:rPr lang="en-US" dirty="0"/>
              <a:t>Pathology</a:t>
            </a:r>
          </a:p>
          <a:p>
            <a:pPr lvl="1"/>
            <a:r>
              <a:rPr lang="en-US" dirty="0"/>
              <a:t>Radiology</a:t>
            </a:r>
          </a:p>
          <a:p>
            <a:pPr lvl="1"/>
            <a:r>
              <a:rPr lang="en-US" dirty="0"/>
              <a:t>Critical Appraisal of the Medical Literature </a:t>
            </a:r>
          </a:p>
          <a:p>
            <a:pPr lvl="1"/>
            <a:r>
              <a:rPr lang="en-US" dirty="0"/>
              <a:t>M&amp;M Conference</a:t>
            </a:r>
          </a:p>
          <a:p>
            <a:pPr marL="457200" lvl="1" indent="0">
              <a:buNone/>
            </a:pPr>
            <a:endParaRPr lang="en-US" dirty="0"/>
          </a:p>
        </p:txBody>
      </p:sp>
      <p:sp>
        <p:nvSpPr>
          <p:cNvPr id="5" name="Content Placeholder 4">
            <a:extLst>
              <a:ext uri="{FF2B5EF4-FFF2-40B4-BE49-F238E27FC236}">
                <a16:creationId xmlns:a16="http://schemas.microsoft.com/office/drawing/2014/main" id="{D72B186F-9E59-8753-C765-C4AC0D684A8A}"/>
              </a:ext>
            </a:extLst>
          </p:cNvPr>
          <p:cNvSpPr>
            <a:spLocks noGrp="1"/>
          </p:cNvSpPr>
          <p:nvPr>
            <p:ph sz="half" idx="2"/>
          </p:nvPr>
        </p:nvSpPr>
        <p:spPr/>
        <p:txBody>
          <a:bodyPr/>
          <a:lstStyle/>
          <a:p>
            <a:r>
              <a:rPr lang="en-US" dirty="0"/>
              <a:t>Didactic Conferences</a:t>
            </a:r>
          </a:p>
          <a:p>
            <a:pPr lvl="1"/>
            <a:r>
              <a:rPr lang="en-US" dirty="0"/>
              <a:t>All GI and Liver Topics</a:t>
            </a:r>
          </a:p>
          <a:p>
            <a:pPr lvl="1"/>
            <a:endParaRPr lang="en-US" dirty="0"/>
          </a:p>
          <a:p>
            <a:r>
              <a:rPr lang="en-US" dirty="0"/>
              <a:t>Liver Transplant Selection Conf</a:t>
            </a:r>
          </a:p>
          <a:p>
            <a:r>
              <a:rPr lang="en-US" dirty="0"/>
              <a:t>Hepatobiliary Conf</a:t>
            </a:r>
          </a:p>
          <a:p>
            <a:r>
              <a:rPr lang="en-US" dirty="0"/>
              <a:t>GI Tumor Boards</a:t>
            </a:r>
          </a:p>
        </p:txBody>
      </p:sp>
    </p:spTree>
    <p:extLst>
      <p:ext uri="{BB962C8B-B14F-4D97-AF65-F5344CB8AC3E}">
        <p14:creationId xmlns:p14="http://schemas.microsoft.com/office/powerpoint/2010/main" val="350607774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B4B224-724F-D852-22AF-BB739E4DA0BA}"/>
              </a:ext>
            </a:extLst>
          </p:cNvPr>
          <p:cNvSpPr>
            <a:spLocks noGrp="1"/>
          </p:cNvSpPr>
          <p:nvPr>
            <p:ph type="title"/>
          </p:nvPr>
        </p:nvSpPr>
        <p:spPr/>
        <p:txBody>
          <a:bodyPr/>
          <a:lstStyle/>
          <a:p>
            <a:r>
              <a:rPr lang="en-US" b="1" dirty="0">
                <a:latin typeface="Arial" panose="020B0604020202020204" pitchFamily="34" charset="0"/>
              </a:rPr>
              <a:t>Fellow Scholarly Activity </a:t>
            </a:r>
            <a:endParaRPr lang="en-US" dirty="0"/>
          </a:p>
        </p:txBody>
      </p:sp>
      <p:sp>
        <p:nvSpPr>
          <p:cNvPr id="3" name="Content Placeholder 2">
            <a:extLst>
              <a:ext uri="{FF2B5EF4-FFF2-40B4-BE49-F238E27FC236}">
                <a16:creationId xmlns:a16="http://schemas.microsoft.com/office/drawing/2014/main" id="{62A77697-911E-FCAC-7320-865542A1FE27}"/>
              </a:ext>
            </a:extLst>
          </p:cNvPr>
          <p:cNvSpPr>
            <a:spLocks noGrp="1"/>
          </p:cNvSpPr>
          <p:nvPr>
            <p:ph idx="1"/>
          </p:nvPr>
        </p:nvSpPr>
        <p:spPr/>
        <p:txBody>
          <a:bodyPr>
            <a:normAutofit/>
          </a:bodyPr>
          <a:lstStyle/>
          <a:p>
            <a:pPr marL="0" indent="0">
              <a:buNone/>
            </a:pPr>
            <a:endParaRPr lang="en-US" dirty="0">
              <a:effectLst/>
              <a:latin typeface="Arial" panose="020B0604020202020204" pitchFamily="34" charset="0"/>
            </a:endParaRPr>
          </a:p>
          <a:p>
            <a:pPr lvl="1"/>
            <a:r>
              <a:rPr lang="en-US" dirty="0">
                <a:effectLst/>
                <a:latin typeface="Arial" panose="020B0604020202020204" pitchFamily="34" charset="0"/>
              </a:rPr>
              <a:t>IV.D.3.a) While in the program all fellows must engage in at least one of the following scholarly activities: participation in grand rounds; posters; workshops; quality improvement presentations; podium presentations; grant leadership; non-peer-reviewed print/electronic resources; articles or publications; book chapters; textbooks; webinars; service on professional committees; or serving as a journal reviewer, journal editorial board member, or editor. </a:t>
            </a:r>
          </a:p>
          <a:p>
            <a:endParaRPr lang="en-US" dirty="0"/>
          </a:p>
        </p:txBody>
      </p:sp>
      <p:sp>
        <p:nvSpPr>
          <p:cNvPr id="4" name="TextBox 3">
            <a:extLst>
              <a:ext uri="{FF2B5EF4-FFF2-40B4-BE49-F238E27FC236}">
                <a16:creationId xmlns:a16="http://schemas.microsoft.com/office/drawing/2014/main" id="{30ED8512-50AE-6D44-723A-773FD8D67511}"/>
              </a:ext>
            </a:extLst>
          </p:cNvPr>
          <p:cNvSpPr txBox="1"/>
          <p:nvPr/>
        </p:nvSpPr>
        <p:spPr>
          <a:xfrm>
            <a:off x="3167549" y="5893609"/>
            <a:ext cx="6846848" cy="646331"/>
          </a:xfrm>
          <a:prstGeom prst="rect">
            <a:avLst/>
          </a:prstGeom>
          <a:noFill/>
        </p:spPr>
        <p:txBody>
          <a:bodyPr wrap="square" rtlCol="0">
            <a:spAutoFit/>
          </a:bodyPr>
          <a:lstStyle/>
          <a:p>
            <a:r>
              <a:rPr lang="en-US" dirty="0"/>
              <a:t>Funds are available to support travel to major GI/Hepatology Conferences to present research.</a:t>
            </a:r>
          </a:p>
        </p:txBody>
      </p:sp>
    </p:spTree>
    <p:extLst>
      <p:ext uri="{BB962C8B-B14F-4D97-AF65-F5344CB8AC3E}">
        <p14:creationId xmlns:p14="http://schemas.microsoft.com/office/powerpoint/2010/main" val="153483550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DCA944-5ADB-71D5-32AB-B5A29D450C37}"/>
              </a:ext>
            </a:extLst>
          </p:cNvPr>
          <p:cNvSpPr>
            <a:spLocks noGrp="1"/>
          </p:cNvSpPr>
          <p:nvPr>
            <p:ph type="title"/>
          </p:nvPr>
        </p:nvSpPr>
        <p:spPr/>
        <p:txBody>
          <a:bodyPr/>
          <a:lstStyle/>
          <a:p>
            <a:r>
              <a:rPr lang="en-US" dirty="0"/>
              <a:t>Other Sites</a:t>
            </a:r>
          </a:p>
        </p:txBody>
      </p:sp>
      <p:sp>
        <p:nvSpPr>
          <p:cNvPr id="3" name="Content Placeholder 2">
            <a:extLst>
              <a:ext uri="{FF2B5EF4-FFF2-40B4-BE49-F238E27FC236}">
                <a16:creationId xmlns:a16="http://schemas.microsoft.com/office/drawing/2014/main" id="{5320B82A-47C1-DE37-87A1-766E08AB7A15}"/>
              </a:ext>
            </a:extLst>
          </p:cNvPr>
          <p:cNvSpPr>
            <a:spLocks noGrp="1"/>
          </p:cNvSpPr>
          <p:nvPr>
            <p:ph sz="half" idx="1"/>
          </p:nvPr>
        </p:nvSpPr>
        <p:spPr/>
        <p:txBody>
          <a:bodyPr/>
          <a:lstStyle/>
          <a:p>
            <a:r>
              <a:rPr lang="en-US" dirty="0"/>
              <a:t>Oahu</a:t>
            </a:r>
          </a:p>
          <a:p>
            <a:pPr lvl="1"/>
            <a:r>
              <a:rPr lang="en-US" dirty="0"/>
              <a:t>Hawaii Pacific Health</a:t>
            </a:r>
          </a:p>
          <a:p>
            <a:pPr lvl="2"/>
            <a:r>
              <a:rPr lang="en-US" dirty="0"/>
              <a:t>Straub Clinic</a:t>
            </a:r>
          </a:p>
          <a:p>
            <a:pPr lvl="2"/>
            <a:r>
              <a:rPr lang="en-US" dirty="0"/>
              <a:t>Pali Momi Medical Center</a:t>
            </a:r>
          </a:p>
          <a:p>
            <a:pPr lvl="1"/>
            <a:r>
              <a:rPr lang="en-US" dirty="0"/>
              <a:t>Private Practice GI Electives</a:t>
            </a:r>
          </a:p>
        </p:txBody>
      </p:sp>
      <p:sp>
        <p:nvSpPr>
          <p:cNvPr id="4" name="Content Placeholder 3">
            <a:extLst>
              <a:ext uri="{FF2B5EF4-FFF2-40B4-BE49-F238E27FC236}">
                <a16:creationId xmlns:a16="http://schemas.microsoft.com/office/drawing/2014/main" id="{916650E1-AD0C-D56F-9721-9CEF7CAA80B2}"/>
              </a:ext>
            </a:extLst>
          </p:cNvPr>
          <p:cNvSpPr>
            <a:spLocks noGrp="1"/>
          </p:cNvSpPr>
          <p:nvPr>
            <p:ph sz="half" idx="2"/>
          </p:nvPr>
        </p:nvSpPr>
        <p:spPr/>
        <p:txBody>
          <a:bodyPr/>
          <a:lstStyle/>
          <a:p>
            <a:r>
              <a:rPr lang="en-US" dirty="0"/>
              <a:t>Neighbor Islands</a:t>
            </a:r>
          </a:p>
          <a:p>
            <a:pPr lvl="1"/>
            <a:r>
              <a:rPr lang="en-US" dirty="0"/>
              <a:t>Electives on Maui, Kauai &amp; Big Island (Hawaii Island)</a:t>
            </a:r>
          </a:p>
        </p:txBody>
      </p:sp>
    </p:spTree>
    <p:extLst>
      <p:ext uri="{BB962C8B-B14F-4D97-AF65-F5344CB8AC3E}">
        <p14:creationId xmlns:p14="http://schemas.microsoft.com/office/powerpoint/2010/main" val="3719686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B1DA46A6-D7CC-5589-FE83-1623553DE0BE}"/>
              </a:ext>
            </a:extLst>
          </p:cNvPr>
          <p:cNvSpPr>
            <a:spLocks noGrp="1"/>
          </p:cNvSpPr>
          <p:nvPr>
            <p:ph type="ctrTitle"/>
          </p:nvPr>
        </p:nvSpPr>
        <p:spPr/>
        <p:txBody>
          <a:bodyPr/>
          <a:lstStyle/>
          <a:p>
            <a:r>
              <a:rPr lang="en-US" dirty="0"/>
              <a:t>Mahalo!!</a:t>
            </a:r>
          </a:p>
        </p:txBody>
      </p:sp>
      <p:sp>
        <p:nvSpPr>
          <p:cNvPr id="6" name="Subtitle 5">
            <a:extLst>
              <a:ext uri="{FF2B5EF4-FFF2-40B4-BE49-F238E27FC236}">
                <a16:creationId xmlns:a16="http://schemas.microsoft.com/office/drawing/2014/main" id="{D1298C57-A2AE-8FD0-A801-FE2B3BBCF036}"/>
              </a:ext>
            </a:extLst>
          </p:cNvPr>
          <p:cNvSpPr>
            <a:spLocks noGrp="1"/>
          </p:cNvSpPr>
          <p:nvPr>
            <p:ph type="subTitle" idx="1"/>
          </p:nvPr>
        </p:nvSpPr>
        <p:spPr/>
        <p:txBody>
          <a:bodyPr/>
          <a:lstStyle/>
          <a:p>
            <a:r>
              <a:rPr lang="en-US" dirty="0" err="1"/>
              <a:t>skkuwada@Hawaii.edu</a:t>
            </a:r>
            <a:endParaRPr lang="en-US" dirty="0"/>
          </a:p>
        </p:txBody>
      </p:sp>
    </p:spTree>
    <p:extLst>
      <p:ext uri="{BB962C8B-B14F-4D97-AF65-F5344CB8AC3E}">
        <p14:creationId xmlns:p14="http://schemas.microsoft.com/office/powerpoint/2010/main" val="2008799054"/>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adison">
  <a:themeElements>
    <a:clrScheme name="Madison">
      <a:dk1>
        <a:sysClr val="windowText" lastClr="000000"/>
      </a:dk1>
      <a:lt1>
        <a:sysClr val="window" lastClr="FFFFFF"/>
      </a:lt1>
      <a:dk2>
        <a:srgbClr val="1F2D29"/>
      </a:dk2>
      <a:lt2>
        <a:srgbClr val="C5FAEB"/>
      </a:lt2>
      <a:accent1>
        <a:srgbClr val="A1D68B"/>
      </a:accent1>
      <a:accent2>
        <a:srgbClr val="5EC795"/>
      </a:accent2>
      <a:accent3>
        <a:srgbClr val="4DADCF"/>
      </a:accent3>
      <a:accent4>
        <a:srgbClr val="CDB756"/>
      </a:accent4>
      <a:accent5>
        <a:srgbClr val="E29C36"/>
      </a:accent5>
      <a:accent6>
        <a:srgbClr val="8EC0C1"/>
      </a:accent6>
      <a:hlink>
        <a:srgbClr val="6D9D9B"/>
      </a:hlink>
      <a:folHlink>
        <a:srgbClr val="6D8583"/>
      </a:folHlink>
    </a:clrScheme>
    <a:fontScheme name="Madison">
      <a:majorFont>
        <a:latin typeface="Arial" panose="020B060402020202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panose="020B060402020202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Madison">
      <a:fillStyleLst>
        <a:solidFill>
          <a:schemeClr val="phClr"/>
        </a:solidFill>
        <a:gradFill rotWithShape="1">
          <a:gsLst>
            <a:gs pos="0">
              <a:schemeClr val="phClr">
                <a:tint val="48000"/>
                <a:alpha val="88000"/>
                <a:satMod val="105000"/>
                <a:lumMod val="110000"/>
              </a:schemeClr>
            </a:gs>
            <a:gs pos="100000">
              <a:schemeClr val="phClr">
                <a:tint val="78000"/>
                <a:alpha val="92000"/>
                <a:satMod val="109000"/>
                <a:lumMod val="100000"/>
              </a:schemeClr>
            </a:gs>
          </a:gsLst>
          <a:lin ang="5400000" scaled="0"/>
        </a:gradFill>
        <a:gradFill rotWithShape="1">
          <a:gsLst>
            <a:gs pos="0">
              <a:schemeClr val="phClr">
                <a:tint val="98000"/>
                <a:satMod val="110000"/>
                <a:lumMod val="104000"/>
              </a:schemeClr>
            </a:gs>
            <a:gs pos="69000">
              <a:schemeClr val="phClr">
                <a:shade val="84000"/>
                <a:satMod val="130000"/>
                <a:lumMod val="92000"/>
              </a:schemeClr>
            </a:gs>
            <a:gs pos="100000">
              <a:schemeClr val="phClr">
                <a:shade val="76000"/>
                <a:satMod val="130000"/>
                <a:lumMod val="88000"/>
              </a:schemeClr>
            </a:gs>
          </a:gsLst>
          <a:lin ang="5400000" scaled="0"/>
        </a:gradFill>
      </a:fillStyleLst>
      <a:lnStyleLst>
        <a:ln w="9525" cap="flat" cmpd="sng" algn="ctr">
          <a:solidFill>
            <a:schemeClr val="phClr"/>
          </a:solidFill>
          <a:prstDash val="solid"/>
        </a:ln>
        <a:ln w="15875" cap="flat" cmpd="sng" algn="ctr">
          <a:solidFill>
            <a:schemeClr val="phClr"/>
          </a:solidFill>
          <a:prstDash val="solid"/>
        </a:ln>
        <a:ln w="22225"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blipFill rotWithShape="1">
          <a:blip xmlns:r="http://schemas.openxmlformats.org/officeDocument/2006/relationships" r:embed="rId1"/>
          <a:stretch/>
        </a:blipFill>
      </a:bgFillStyleLst>
    </a:fmtScheme>
  </a:themeElements>
  <a:objectDefaults/>
  <a:extraClrSchemeLst/>
  <a:extLst>
    <a:ext uri="{05A4C25C-085E-4340-85A3-A5531E510DB2}">
      <thm15:themeFamily xmlns:thm15="http://schemas.microsoft.com/office/thememl/2012/main" name="Madison" id="{025CB5FB-2DD3-45EE-B6F0-CC461540EB19}" vid="{6AC10936-2DFC-4054-9ADF-B5E2C5F86190}"/>
    </a:ext>
  </a:extLst>
</a:theme>
</file>

<file path=docProps/app.xml><?xml version="1.0" encoding="utf-8"?>
<Properties xmlns="http://schemas.openxmlformats.org/officeDocument/2006/extended-properties" xmlns:vt="http://schemas.openxmlformats.org/officeDocument/2006/docPropsVTypes">
  <Template/>
  <TotalTime>84476</TotalTime>
  <Words>836</Words>
  <Application>Microsoft Office PowerPoint</Application>
  <PresentationFormat>Widescreen</PresentationFormat>
  <Paragraphs>118</Paragraphs>
  <Slides>17</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17</vt:i4>
      </vt:variant>
    </vt:vector>
  </HeadingPairs>
  <TitlesOfParts>
    <vt:vector size="22" baseType="lpstr">
      <vt:lpstr>Arial</vt:lpstr>
      <vt:lpstr>MS Shell Dlg 2</vt:lpstr>
      <vt:lpstr>Wingdings</vt:lpstr>
      <vt:lpstr>Wingdings 3</vt:lpstr>
      <vt:lpstr>Madison</vt:lpstr>
      <vt:lpstr>UH GI Fellowship Program (“UHGI”)</vt:lpstr>
      <vt:lpstr>What is needed to train gastroenterologists?</vt:lpstr>
      <vt:lpstr>GI/Hepatology Fellowship</vt:lpstr>
      <vt:lpstr>PowerPoint Presentation</vt:lpstr>
      <vt:lpstr>Main Sites</vt:lpstr>
      <vt:lpstr>GI Faculty </vt:lpstr>
      <vt:lpstr>Our liver patients</vt:lpstr>
      <vt:lpstr>Liver Transplantation &amp; Hepatology</vt:lpstr>
      <vt:lpstr>PowerPoint Presentation</vt:lpstr>
      <vt:lpstr>Program Coordinators </vt:lpstr>
      <vt:lpstr>Block Diagram</vt:lpstr>
      <vt:lpstr>GI Continuity Clinics</vt:lpstr>
      <vt:lpstr>GI Call, Day-Off Policy, PTO</vt:lpstr>
      <vt:lpstr>GI Conferences</vt:lpstr>
      <vt:lpstr>Fellow Scholarly Activity </vt:lpstr>
      <vt:lpstr>Other Sites</vt:lpstr>
      <vt:lpstr>Mahalo!!</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Securing the Future of Hepatology in Hawaii</dc:title>
  <dc:creator>Microsoft Office User</dc:creator>
  <cp:lastModifiedBy>Kim, Kari E.</cp:lastModifiedBy>
  <cp:revision>52</cp:revision>
  <cp:lastPrinted>2025-09-30T01:21:53Z</cp:lastPrinted>
  <dcterms:created xsi:type="dcterms:W3CDTF">2023-12-20T02:11:50Z</dcterms:created>
  <dcterms:modified xsi:type="dcterms:W3CDTF">2025-11-14T01:25:02Z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fe2c8f9-1977-4483-bc2a-a0132c8c75ea_Enabled">
    <vt:lpwstr>true</vt:lpwstr>
  </property>
  <property fmtid="{D5CDD505-2E9C-101B-9397-08002B2CF9AE}" pid="3" name="MSIP_Label_bfe2c8f9-1977-4483-bc2a-a0132c8c75ea_SetDate">
    <vt:lpwstr>2025-04-30T19:57:54Z</vt:lpwstr>
  </property>
  <property fmtid="{D5CDD505-2E9C-101B-9397-08002B2CF9AE}" pid="4" name="MSIP_Label_bfe2c8f9-1977-4483-bc2a-a0132c8c75ea_Method">
    <vt:lpwstr>Standard</vt:lpwstr>
  </property>
  <property fmtid="{D5CDD505-2E9C-101B-9397-08002B2CF9AE}" pid="5" name="MSIP_Label_bfe2c8f9-1977-4483-bc2a-a0132c8c75ea_Name">
    <vt:lpwstr>Business Use Only</vt:lpwstr>
  </property>
  <property fmtid="{D5CDD505-2E9C-101B-9397-08002B2CF9AE}" pid="6" name="MSIP_Label_bfe2c8f9-1977-4483-bc2a-a0132c8c75ea_SiteId">
    <vt:lpwstr>405cbc65-5021-4293-bcc7-8925f7703d6d</vt:lpwstr>
  </property>
  <property fmtid="{D5CDD505-2E9C-101B-9397-08002B2CF9AE}" pid="7" name="MSIP_Label_bfe2c8f9-1977-4483-bc2a-a0132c8c75ea_ActionId">
    <vt:lpwstr>aa479924-700f-43af-ba32-5c3ecc8ba038</vt:lpwstr>
  </property>
  <property fmtid="{D5CDD505-2E9C-101B-9397-08002B2CF9AE}" pid="8" name="MSIP_Label_bfe2c8f9-1977-4483-bc2a-a0132c8c75ea_ContentBits">
    <vt:lpwstr>0</vt:lpwstr>
  </property>
</Properties>
</file>